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85" r:id="rId3"/>
    <p:sldId id="275" r:id="rId4"/>
    <p:sldId id="284" r:id="rId5"/>
    <p:sldId id="286" r:id="rId6"/>
    <p:sldId id="287" r:id="rId7"/>
    <p:sldId id="278" r:id="rId8"/>
    <p:sldId id="262" r:id="rId9"/>
    <p:sldId id="288" r:id="rId10"/>
    <p:sldId id="264" r:id="rId11"/>
    <p:sldId id="289" r:id="rId12"/>
    <p:sldId id="290" r:id="rId13"/>
    <p:sldId id="291" r:id="rId14"/>
    <p:sldId id="292" r:id="rId15"/>
    <p:sldId id="294" r:id="rId16"/>
    <p:sldId id="295" r:id="rId17"/>
    <p:sldId id="296" r:id="rId18"/>
    <p:sldId id="297" r:id="rId19"/>
    <p:sldId id="298" r:id="rId20"/>
    <p:sldId id="279" r:id="rId21"/>
    <p:sldId id="282" r:id="rId22"/>
    <p:sldId id="269" r:id="rId23"/>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BBDD4-1CB1-4A6A-966A-8EEB222E0ECC}" v="35" dt="2021-09-06T20:14:03.52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94" autoAdjust="0"/>
  </p:normalViewPr>
  <p:slideViewPr>
    <p:cSldViewPr snapToGrid="0">
      <p:cViewPr varScale="1">
        <p:scale>
          <a:sx n="69" d="100"/>
          <a:sy n="69" d="100"/>
        </p:scale>
        <p:origin x="660" y="66"/>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3443458-D436-405E-A60B-6AC52C57AD4B}" type="datetime1">
              <a:rPr lang="pl-PL" smtClean="0"/>
              <a:t>2021-09-08</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pl-PL" smtClean="0"/>
              <a:t>‹#›</a:t>
            </a:fld>
            <a:endParaRPr lang="pl-PL"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3D0151B-5657-4D14-AC1F-A75B74BC49A7}" type="datetime1">
              <a:rPr lang="pl-PL" noProof="0" smtClean="0"/>
              <a:t>2021-09-08</a:t>
            </a:fld>
            <a:endParaRPr lang="pl-PL" noProof="0"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dirty="0"/>
              <a:t>Kliknij, aby edytować style wzorców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pl-PL" noProof="0" smtClean="0"/>
              <a:t>‹#›</a:t>
            </a:fld>
            <a:endParaRPr lang="pl-PL"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77542409-6A04-4DC6-AC3A-D3758287A8F2}" type="slidenum">
              <a:rPr lang="pl-PL" smtClean="0"/>
              <a:t>1</a:t>
            </a:fld>
            <a:endParaRPr lang="pl-PL" dirty="0"/>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22</a:t>
            </a:fld>
            <a:endParaRPr lang="pl-PL" dirty="0"/>
          </a:p>
        </p:txBody>
      </p:sp>
    </p:spTree>
    <p:extLst>
      <p:ext uri="{BB962C8B-B14F-4D97-AF65-F5344CB8AC3E}">
        <p14:creationId xmlns:p14="http://schemas.microsoft.com/office/powerpoint/2010/main" val="109404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2</a:t>
            </a:fld>
            <a:endParaRPr lang="pl-PL" dirty="0"/>
          </a:p>
        </p:txBody>
      </p:sp>
    </p:spTree>
    <p:extLst>
      <p:ext uri="{BB962C8B-B14F-4D97-AF65-F5344CB8AC3E}">
        <p14:creationId xmlns:p14="http://schemas.microsoft.com/office/powerpoint/2010/main" val="52603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3</a:t>
            </a:fld>
            <a:endParaRPr lang="pl-PL" dirty="0"/>
          </a:p>
        </p:txBody>
      </p:sp>
    </p:spTree>
    <p:extLst>
      <p:ext uri="{BB962C8B-B14F-4D97-AF65-F5344CB8AC3E}">
        <p14:creationId xmlns:p14="http://schemas.microsoft.com/office/powerpoint/2010/main" val="320929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4</a:t>
            </a:fld>
            <a:endParaRPr lang="pl-PL" dirty="0"/>
          </a:p>
        </p:txBody>
      </p:sp>
    </p:spTree>
    <p:extLst>
      <p:ext uri="{BB962C8B-B14F-4D97-AF65-F5344CB8AC3E}">
        <p14:creationId xmlns:p14="http://schemas.microsoft.com/office/powerpoint/2010/main" val="316568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5</a:t>
            </a:fld>
            <a:endParaRPr lang="pl-PL" dirty="0"/>
          </a:p>
        </p:txBody>
      </p:sp>
    </p:spTree>
    <p:extLst>
      <p:ext uri="{BB962C8B-B14F-4D97-AF65-F5344CB8AC3E}">
        <p14:creationId xmlns:p14="http://schemas.microsoft.com/office/powerpoint/2010/main" val="170997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6</a:t>
            </a:fld>
            <a:endParaRPr lang="pl-PL" dirty="0"/>
          </a:p>
        </p:txBody>
      </p:sp>
    </p:spTree>
    <p:extLst>
      <p:ext uri="{BB962C8B-B14F-4D97-AF65-F5344CB8AC3E}">
        <p14:creationId xmlns:p14="http://schemas.microsoft.com/office/powerpoint/2010/main" val="130543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7</a:t>
            </a:fld>
            <a:endParaRPr lang="pl-PL" dirty="0"/>
          </a:p>
        </p:txBody>
      </p:sp>
    </p:spTree>
    <p:extLst>
      <p:ext uri="{BB962C8B-B14F-4D97-AF65-F5344CB8AC3E}">
        <p14:creationId xmlns:p14="http://schemas.microsoft.com/office/powerpoint/2010/main" val="61545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20</a:t>
            </a:fld>
            <a:endParaRPr lang="pl-PL" dirty="0"/>
          </a:p>
        </p:txBody>
      </p:sp>
    </p:spTree>
    <p:extLst>
      <p:ext uri="{BB962C8B-B14F-4D97-AF65-F5344CB8AC3E}">
        <p14:creationId xmlns:p14="http://schemas.microsoft.com/office/powerpoint/2010/main" val="215184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21</a:t>
            </a:fld>
            <a:endParaRPr lang="pl-PL" dirty="0"/>
          </a:p>
        </p:txBody>
      </p:sp>
    </p:spTree>
    <p:extLst>
      <p:ext uri="{BB962C8B-B14F-4D97-AF65-F5344CB8AC3E}">
        <p14:creationId xmlns:p14="http://schemas.microsoft.com/office/powerpoint/2010/main" val="2990665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9" name="Prostokąt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
        <p:nvSpPr>
          <p:cNvPr id="2" name="Tytuł 1"/>
          <p:cNvSpPr>
            <a:spLocks noGrp="1"/>
          </p:cNvSpPr>
          <p:nvPr>
            <p:ph type="ctrTitle"/>
          </p:nvPr>
        </p:nvSpPr>
        <p:spPr>
          <a:xfrm>
            <a:off x="1751777" y="3019706"/>
            <a:ext cx="4846320" cy="2387600"/>
          </a:xfrm>
        </p:spPr>
        <p:txBody>
          <a:bodyPr rtlCol="0" anchor="b">
            <a:normAutofit/>
          </a:bodyPr>
          <a:lstStyle>
            <a:lvl1pPr algn="l">
              <a:lnSpc>
                <a:spcPct val="90000"/>
              </a:lnSpc>
              <a:defRPr sz="4800">
                <a:solidFill>
                  <a:schemeClr val="bg1"/>
                </a:solidFill>
              </a:defRPr>
            </a:lvl1pPr>
          </a:lstStyle>
          <a:p>
            <a:pPr rtl="0"/>
            <a:r>
              <a:rPr lang="pl-PL" noProof="0"/>
              <a:t>Kliknij, aby edytować styl</a:t>
            </a:r>
            <a:endParaRPr lang="pl-PL" noProof="0" dirty="0"/>
          </a:p>
        </p:txBody>
      </p:sp>
      <p:sp>
        <p:nvSpPr>
          <p:cNvPr id="3" name="Podtytuł 2"/>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endParaRPr lang="pl-PL" noProof="0" dirty="0"/>
          </a:p>
        </p:txBody>
      </p:sp>
      <p:pic>
        <p:nvPicPr>
          <p:cNvPr id="8" name="Obraz 7" descr="Puszyste białe chmury na ciemnobłękitnym niebi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Obraz 9" descr="Kiełkująca roślina — zbliżeni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Obraz 10" descr="Fal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p:txBody>
          <a:bodyPr vert="eaVert"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6" name="Numer slajdu — symbol zastępczy 5"/>
          <p:cNvSpPr>
            <a:spLocks noGrp="1"/>
          </p:cNvSpPr>
          <p:nvPr>
            <p:ph type="sldNum" sz="quarter" idx="12"/>
          </p:nvPr>
        </p:nvSpPr>
        <p:spPr/>
        <p:txBody>
          <a:bodyPr rtlCol="0"/>
          <a:lstStyle/>
          <a:p>
            <a:pPr rtl="0"/>
            <a:fld id="{9CD8D479-8942-46E8-A226-A4E01F7A105C}" type="slidenum">
              <a:rPr lang="pl-PL" noProof="0" smtClean="0"/>
              <a:t>‹#›</a:t>
            </a:fld>
            <a:endParaRPr lang="pl-PL" noProof="0" dirty="0"/>
          </a:p>
        </p:txBody>
      </p:sp>
      <p:sp>
        <p:nvSpPr>
          <p:cNvPr id="4" name="Data — symbol zastępczy 3"/>
          <p:cNvSpPr>
            <a:spLocks noGrp="1"/>
          </p:cNvSpPr>
          <p:nvPr>
            <p:ph type="dt" sz="half" idx="10"/>
          </p:nvPr>
        </p:nvSpPr>
        <p:spPr/>
        <p:txBody>
          <a:bodyPr rtlCol="0"/>
          <a:lstStyle/>
          <a:p>
            <a:pPr rtl="0"/>
            <a:r>
              <a:rPr lang="pl-PL" noProof="0"/>
              <a:t>10-09-2021</a:t>
            </a:r>
            <a:endParaRPr lang="pl-PL" noProof="0" dirty="0"/>
          </a:p>
        </p:txBody>
      </p:sp>
      <p:sp>
        <p:nvSpPr>
          <p:cNvPr id="5" name="Stopka — symbol zastępczy 4"/>
          <p:cNvSpPr>
            <a:spLocks noGrp="1"/>
          </p:cNvSpPr>
          <p:nvPr>
            <p:ph type="ftr" sz="quarter" idx="11"/>
          </p:nvPr>
        </p:nvSpPr>
        <p:spPr/>
        <p:txBody>
          <a:bodyPr rtlCol="0"/>
          <a:lstStyle>
            <a:lvl1pPr>
              <a:defRPr/>
            </a:lvl1pPr>
          </a:lstStyle>
          <a:p>
            <a:pPr rtl="0"/>
            <a:r>
              <a:rPr lang="pl-PL" noProof="0"/>
              <a:t>Tykocin</a:t>
            </a:r>
            <a:endParaRPr lang="pl-PL" noProof="0" dirty="0"/>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190500"/>
            <a:ext cx="2057400" cy="5986463"/>
          </a:xfrm>
        </p:spPr>
        <p:txBody>
          <a:bodyPr vert="eaVert" rtlCol="0"/>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a:xfrm>
            <a:off x="838200" y="190500"/>
            <a:ext cx="7734300" cy="5986463"/>
          </a:xfrm>
        </p:spPr>
        <p:txBody>
          <a:bodyPr vert="eaVert"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6" name="Numer slajdu — symbol zastępczy 5"/>
          <p:cNvSpPr>
            <a:spLocks noGrp="1"/>
          </p:cNvSpPr>
          <p:nvPr>
            <p:ph type="sldNum" sz="quarter" idx="12"/>
          </p:nvPr>
        </p:nvSpPr>
        <p:spPr/>
        <p:txBody>
          <a:bodyPr rtlCol="0"/>
          <a:lstStyle/>
          <a:p>
            <a:pPr rtl="0"/>
            <a:fld id="{9CD8D479-8942-46E8-A226-A4E01F7A105C}" type="slidenum">
              <a:rPr lang="pl-PL" noProof="0" smtClean="0"/>
              <a:t>‹#›</a:t>
            </a:fld>
            <a:endParaRPr lang="pl-PL" noProof="0" dirty="0"/>
          </a:p>
        </p:txBody>
      </p:sp>
      <p:sp>
        <p:nvSpPr>
          <p:cNvPr id="4" name="Data — symbol zastępczy 3"/>
          <p:cNvSpPr>
            <a:spLocks noGrp="1"/>
          </p:cNvSpPr>
          <p:nvPr>
            <p:ph type="dt" sz="half" idx="10"/>
          </p:nvPr>
        </p:nvSpPr>
        <p:spPr/>
        <p:txBody>
          <a:bodyPr rtlCol="0"/>
          <a:lstStyle/>
          <a:p>
            <a:pPr rtl="0"/>
            <a:r>
              <a:rPr lang="pl-PL" noProof="0"/>
              <a:t>10-09-2021</a:t>
            </a:r>
            <a:endParaRPr lang="pl-PL" noProof="0" dirty="0"/>
          </a:p>
        </p:txBody>
      </p:sp>
      <p:sp>
        <p:nvSpPr>
          <p:cNvPr id="5" name="Stopka — symbol zastępczy 4"/>
          <p:cNvSpPr>
            <a:spLocks noGrp="1"/>
          </p:cNvSpPr>
          <p:nvPr>
            <p:ph type="ftr" sz="quarter" idx="11"/>
          </p:nvPr>
        </p:nvSpPr>
        <p:spPr/>
        <p:txBody>
          <a:bodyPr rtlCol="0"/>
          <a:lstStyle>
            <a:lvl1pPr>
              <a:defRPr/>
            </a:lvl1pPr>
          </a:lstStyle>
          <a:p>
            <a:pPr rtl="0"/>
            <a:r>
              <a:rPr lang="pl-PL" noProof="0"/>
              <a:t>Tykocin</a:t>
            </a:r>
            <a:endParaRPr lang="pl-PL" noProof="0" dirty="0"/>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Zawartość — symbol zastępczy 2"/>
          <p:cNvSpPr>
            <a:spLocks noGrp="1"/>
          </p:cNvSpPr>
          <p:nvPr>
            <p:ph idx="1"/>
          </p:nvPr>
        </p:nvSpPr>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6" name="Numer slajdu — symbol zastępczy 5"/>
          <p:cNvSpPr>
            <a:spLocks noGrp="1"/>
          </p:cNvSpPr>
          <p:nvPr>
            <p:ph type="sldNum" sz="quarter" idx="12"/>
          </p:nvPr>
        </p:nvSpPr>
        <p:spPr/>
        <p:txBody>
          <a:bodyPr rtlCol="0"/>
          <a:lstStyle/>
          <a:p>
            <a:pPr rtl="0"/>
            <a:fld id="{9CD8D479-8942-46E8-A226-A4E01F7A105C}" type="slidenum">
              <a:rPr lang="pl-PL" noProof="0" smtClean="0"/>
              <a:t>‹#›</a:t>
            </a:fld>
            <a:endParaRPr lang="pl-PL" noProof="0" dirty="0"/>
          </a:p>
        </p:txBody>
      </p:sp>
      <p:sp>
        <p:nvSpPr>
          <p:cNvPr id="4" name="Data — symbol zastępczy 3"/>
          <p:cNvSpPr>
            <a:spLocks noGrp="1"/>
          </p:cNvSpPr>
          <p:nvPr>
            <p:ph type="dt" sz="half" idx="10"/>
          </p:nvPr>
        </p:nvSpPr>
        <p:spPr/>
        <p:txBody>
          <a:bodyPr rtlCol="0"/>
          <a:lstStyle/>
          <a:p>
            <a:pPr rtl="0"/>
            <a:r>
              <a:rPr lang="pl-PL" noProof="0"/>
              <a:t>10-09-2021</a:t>
            </a:r>
            <a:endParaRPr lang="pl-PL" noProof="0" dirty="0"/>
          </a:p>
        </p:txBody>
      </p:sp>
      <p:sp>
        <p:nvSpPr>
          <p:cNvPr id="5" name="Stopka — symbol zastępczy 4"/>
          <p:cNvSpPr>
            <a:spLocks noGrp="1"/>
          </p:cNvSpPr>
          <p:nvPr>
            <p:ph type="ftr" sz="quarter" idx="11"/>
          </p:nvPr>
        </p:nvSpPr>
        <p:spPr/>
        <p:txBody>
          <a:bodyPr rtlCol="0"/>
          <a:lstStyle>
            <a:lvl1pPr>
              <a:defRPr/>
            </a:lvl1pPr>
          </a:lstStyle>
          <a:p>
            <a:pPr rtl="0"/>
            <a:r>
              <a:rPr lang="pl-PL" noProof="0"/>
              <a:t>Tykocin</a:t>
            </a:r>
            <a:endParaRPr lang="pl-PL" noProof="0" dirty="0"/>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8" name="Prostokąt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
        <p:nvSpPr>
          <p:cNvPr id="2" name="Tytuł 1"/>
          <p:cNvSpPr>
            <a:spLocks noGrp="1"/>
          </p:cNvSpPr>
          <p:nvPr>
            <p:ph type="title"/>
          </p:nvPr>
        </p:nvSpPr>
        <p:spPr>
          <a:xfrm>
            <a:off x="1751777" y="2263913"/>
            <a:ext cx="6949440" cy="3143393"/>
          </a:xfrm>
        </p:spPr>
        <p:txBody>
          <a:bodyPr rtlCol="0" anchor="b"/>
          <a:lstStyle>
            <a:lvl1pPr>
              <a:defRPr sz="6000">
                <a:solidFill>
                  <a:schemeClr val="bg1"/>
                </a:solidFill>
              </a:defRPr>
            </a:lvl1pPr>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pl-PL" noProof="0"/>
              <a:t>Kliknij, aby edytować style wzorca tekstu</a:t>
            </a:r>
          </a:p>
        </p:txBody>
      </p:sp>
      <p:pic>
        <p:nvPicPr>
          <p:cNvPr id="11" name="Obraz 10" descr="Zielone rośliny — zbliżeni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Obraz 8" descr="Fal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Zawartość — symbol zastępczy 2"/>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Zawartość — symbol zastępczy 3"/>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7" name="Numer slajdu — symbol zastępczy 6"/>
          <p:cNvSpPr>
            <a:spLocks noGrp="1"/>
          </p:cNvSpPr>
          <p:nvPr>
            <p:ph type="sldNum" sz="quarter" idx="12"/>
          </p:nvPr>
        </p:nvSpPr>
        <p:spPr/>
        <p:txBody>
          <a:bodyPr rtlCol="0"/>
          <a:lstStyle/>
          <a:p>
            <a:pPr rtl="0"/>
            <a:fld id="{9CD8D479-8942-46E8-A226-A4E01F7A105C}" type="slidenum">
              <a:rPr lang="pl-PL" noProof="0" smtClean="0"/>
              <a:t>‹#›</a:t>
            </a:fld>
            <a:endParaRPr lang="pl-PL" noProof="0" dirty="0"/>
          </a:p>
        </p:txBody>
      </p:sp>
      <p:sp>
        <p:nvSpPr>
          <p:cNvPr id="5" name="Data — symbol zastępczy 4"/>
          <p:cNvSpPr>
            <a:spLocks noGrp="1"/>
          </p:cNvSpPr>
          <p:nvPr>
            <p:ph type="dt" sz="half" idx="10"/>
          </p:nvPr>
        </p:nvSpPr>
        <p:spPr/>
        <p:txBody>
          <a:bodyPr rtlCol="0"/>
          <a:lstStyle/>
          <a:p>
            <a:pPr rtl="0"/>
            <a:r>
              <a:rPr lang="pl-PL" noProof="0"/>
              <a:t>10-09-2021</a:t>
            </a:r>
            <a:endParaRPr lang="pl-PL" noProof="0" dirty="0"/>
          </a:p>
        </p:txBody>
      </p:sp>
      <p:sp>
        <p:nvSpPr>
          <p:cNvPr id="6" name="Stopka — symbol zastępczy 5"/>
          <p:cNvSpPr>
            <a:spLocks noGrp="1"/>
          </p:cNvSpPr>
          <p:nvPr>
            <p:ph type="ftr" sz="quarter" idx="11"/>
          </p:nvPr>
        </p:nvSpPr>
        <p:spPr/>
        <p:txBody>
          <a:bodyPr rtlCol="0"/>
          <a:lstStyle>
            <a:lvl1pPr>
              <a:defRPr/>
            </a:lvl1pPr>
          </a:lstStyle>
          <a:p>
            <a:pPr rtl="0"/>
            <a:r>
              <a:rPr lang="pl-PL" noProof="0"/>
              <a:t>Tykocin</a:t>
            </a:r>
            <a:endParaRPr lang="pl-PL" noProof="0" dirty="0"/>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4" name="Zawartość — symbol zastępczy 3"/>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5" name="Tekst — symbol zastępczy 4"/>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6" name="Zawartość — symbol zastępczy 5"/>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9" name="Numer slajdu — symbol zastępczy 8"/>
          <p:cNvSpPr>
            <a:spLocks noGrp="1"/>
          </p:cNvSpPr>
          <p:nvPr>
            <p:ph type="sldNum" sz="quarter" idx="12"/>
          </p:nvPr>
        </p:nvSpPr>
        <p:spPr/>
        <p:txBody>
          <a:bodyPr rtlCol="0"/>
          <a:lstStyle/>
          <a:p>
            <a:pPr rtl="0"/>
            <a:fld id="{9CD8D479-8942-46E8-A226-A4E01F7A105C}" type="slidenum">
              <a:rPr lang="pl-PL" noProof="0" smtClean="0"/>
              <a:t>‹#›</a:t>
            </a:fld>
            <a:endParaRPr lang="pl-PL" noProof="0" dirty="0"/>
          </a:p>
        </p:txBody>
      </p:sp>
      <p:sp>
        <p:nvSpPr>
          <p:cNvPr id="7" name="Data — symbol zastępczy 6"/>
          <p:cNvSpPr>
            <a:spLocks noGrp="1"/>
          </p:cNvSpPr>
          <p:nvPr>
            <p:ph type="dt" sz="half" idx="10"/>
          </p:nvPr>
        </p:nvSpPr>
        <p:spPr/>
        <p:txBody>
          <a:bodyPr rtlCol="0"/>
          <a:lstStyle/>
          <a:p>
            <a:pPr rtl="0"/>
            <a:r>
              <a:rPr lang="pl-PL" noProof="0"/>
              <a:t>10-09-2021</a:t>
            </a:r>
            <a:endParaRPr lang="pl-PL" noProof="0" dirty="0"/>
          </a:p>
        </p:txBody>
      </p:sp>
      <p:sp>
        <p:nvSpPr>
          <p:cNvPr id="8" name="Stopka — symbol zastępczy 7"/>
          <p:cNvSpPr>
            <a:spLocks noGrp="1"/>
          </p:cNvSpPr>
          <p:nvPr>
            <p:ph type="ftr" sz="quarter" idx="11"/>
          </p:nvPr>
        </p:nvSpPr>
        <p:spPr/>
        <p:txBody>
          <a:bodyPr rtlCol="0"/>
          <a:lstStyle>
            <a:lvl1pPr>
              <a:defRPr/>
            </a:lvl1pPr>
          </a:lstStyle>
          <a:p>
            <a:pPr rtl="0"/>
            <a:r>
              <a:rPr lang="pl-PL" noProof="0"/>
              <a:t>Tykocin</a:t>
            </a:r>
            <a:endParaRPr lang="pl-PL" noProof="0" dirty="0"/>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5" name="Numer slajdu — symbol zastępczy 4"/>
          <p:cNvSpPr>
            <a:spLocks noGrp="1"/>
          </p:cNvSpPr>
          <p:nvPr>
            <p:ph type="sldNum" sz="quarter" idx="12"/>
          </p:nvPr>
        </p:nvSpPr>
        <p:spPr/>
        <p:txBody>
          <a:bodyPr rtlCol="0"/>
          <a:lstStyle/>
          <a:p>
            <a:pPr rtl="0"/>
            <a:fld id="{9CD8D479-8942-46E8-A226-A4E01F7A105C}" type="slidenum">
              <a:rPr lang="pl-PL" noProof="0" smtClean="0"/>
              <a:t>‹#›</a:t>
            </a:fld>
            <a:endParaRPr lang="pl-PL" noProof="0" dirty="0"/>
          </a:p>
        </p:txBody>
      </p:sp>
      <p:sp>
        <p:nvSpPr>
          <p:cNvPr id="3" name="Data — symbol zastępczy 2"/>
          <p:cNvSpPr>
            <a:spLocks noGrp="1"/>
          </p:cNvSpPr>
          <p:nvPr>
            <p:ph type="dt" sz="half" idx="10"/>
          </p:nvPr>
        </p:nvSpPr>
        <p:spPr/>
        <p:txBody>
          <a:bodyPr rtlCol="0"/>
          <a:lstStyle/>
          <a:p>
            <a:pPr rtl="0"/>
            <a:r>
              <a:rPr lang="pl-PL" noProof="0"/>
              <a:t>10-09-2021</a:t>
            </a:r>
            <a:endParaRPr lang="pl-PL" noProof="0" dirty="0"/>
          </a:p>
        </p:txBody>
      </p:sp>
      <p:sp>
        <p:nvSpPr>
          <p:cNvPr id="4" name="Stopka — symbol zastępczy 3"/>
          <p:cNvSpPr>
            <a:spLocks noGrp="1"/>
          </p:cNvSpPr>
          <p:nvPr>
            <p:ph type="ftr" sz="quarter" idx="11"/>
          </p:nvPr>
        </p:nvSpPr>
        <p:spPr/>
        <p:txBody>
          <a:bodyPr rtlCol="0"/>
          <a:lstStyle>
            <a:lvl1pPr>
              <a:defRPr/>
            </a:lvl1pPr>
          </a:lstStyle>
          <a:p>
            <a:pPr rtl="0"/>
            <a:r>
              <a:rPr lang="pl-PL" noProof="0"/>
              <a:t>Tykocin</a:t>
            </a:r>
            <a:endParaRPr lang="pl-PL" noProof="0" dirty="0"/>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4" name="Numer slajdu — symbol zastępczy 3"/>
          <p:cNvSpPr>
            <a:spLocks noGrp="1"/>
          </p:cNvSpPr>
          <p:nvPr>
            <p:ph type="sldNum" sz="quarter" idx="12"/>
          </p:nvPr>
        </p:nvSpPr>
        <p:spPr/>
        <p:txBody>
          <a:bodyPr rtlCol="0"/>
          <a:lstStyle/>
          <a:p>
            <a:pPr rtl="0"/>
            <a:fld id="{9CD8D479-8942-46E8-A226-A4E01F7A105C}" type="slidenum">
              <a:rPr lang="pl-PL" noProof="0" smtClean="0"/>
              <a:t>‹#›</a:t>
            </a:fld>
            <a:endParaRPr lang="pl-PL" noProof="0" dirty="0"/>
          </a:p>
        </p:txBody>
      </p:sp>
      <p:sp>
        <p:nvSpPr>
          <p:cNvPr id="2" name="Data — symbol zastępczy 1"/>
          <p:cNvSpPr>
            <a:spLocks noGrp="1"/>
          </p:cNvSpPr>
          <p:nvPr>
            <p:ph type="dt" sz="half" idx="10"/>
          </p:nvPr>
        </p:nvSpPr>
        <p:spPr/>
        <p:txBody>
          <a:bodyPr rtlCol="0"/>
          <a:lstStyle/>
          <a:p>
            <a:pPr rtl="0"/>
            <a:r>
              <a:rPr lang="pl-PL" noProof="0"/>
              <a:t>10-09-2021</a:t>
            </a:r>
            <a:endParaRPr lang="pl-PL" noProof="0" dirty="0"/>
          </a:p>
        </p:txBody>
      </p:sp>
      <p:sp>
        <p:nvSpPr>
          <p:cNvPr id="3" name="Stopka — symbol zastępczy 2"/>
          <p:cNvSpPr>
            <a:spLocks noGrp="1"/>
          </p:cNvSpPr>
          <p:nvPr>
            <p:ph type="ftr" sz="quarter" idx="11"/>
          </p:nvPr>
        </p:nvSpPr>
        <p:spPr/>
        <p:txBody>
          <a:bodyPr rtlCol="0"/>
          <a:lstStyle>
            <a:lvl1pPr>
              <a:defRPr/>
            </a:lvl1pPr>
          </a:lstStyle>
          <a:p>
            <a:pPr rtl="0"/>
            <a:r>
              <a:rPr lang="pl-PL" noProof="0"/>
              <a:t>Tykocin</a:t>
            </a:r>
            <a:endParaRPr lang="pl-PL" noProof="0"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82434" y="919616"/>
            <a:ext cx="4155622" cy="2532888"/>
          </a:xfrm>
        </p:spPr>
        <p:txBody>
          <a:bodyPr rtlCol="0" anchor="b"/>
          <a:lstStyle>
            <a:lvl1pPr>
              <a:defRPr sz="3200"/>
            </a:lvl1pPr>
          </a:lstStyle>
          <a:p>
            <a:pPr rtl="0"/>
            <a:r>
              <a:rPr lang="pl-PL" noProof="0"/>
              <a:t>Kliknij, aby edytować styl</a:t>
            </a:r>
            <a:endParaRPr lang="pl-PL" noProof="0" dirty="0"/>
          </a:p>
        </p:txBody>
      </p:sp>
      <p:sp>
        <p:nvSpPr>
          <p:cNvPr id="3" name="Zawartość — symbol zastępczy 2"/>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Tekst — symbol zastępczy 3"/>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7" name="Numer slajdu — symbol zastępczy 6"/>
          <p:cNvSpPr>
            <a:spLocks noGrp="1"/>
          </p:cNvSpPr>
          <p:nvPr>
            <p:ph type="sldNum" sz="quarter" idx="12"/>
          </p:nvPr>
        </p:nvSpPr>
        <p:spPr/>
        <p:txBody>
          <a:bodyPr rtlCol="0"/>
          <a:lstStyle/>
          <a:p>
            <a:pPr rtl="0"/>
            <a:fld id="{9CD8D479-8942-46E8-A226-A4E01F7A105C}" type="slidenum">
              <a:rPr lang="pl-PL" noProof="0" smtClean="0"/>
              <a:t>‹#›</a:t>
            </a:fld>
            <a:endParaRPr lang="pl-PL" noProof="0" dirty="0"/>
          </a:p>
        </p:txBody>
      </p:sp>
      <p:sp>
        <p:nvSpPr>
          <p:cNvPr id="5" name="Data — symbol zastępczy 4"/>
          <p:cNvSpPr>
            <a:spLocks noGrp="1"/>
          </p:cNvSpPr>
          <p:nvPr>
            <p:ph type="dt" sz="half" idx="10"/>
          </p:nvPr>
        </p:nvSpPr>
        <p:spPr/>
        <p:txBody>
          <a:bodyPr rtlCol="0"/>
          <a:lstStyle/>
          <a:p>
            <a:pPr rtl="0"/>
            <a:r>
              <a:rPr lang="pl-PL" noProof="0"/>
              <a:t>10-09-2021</a:t>
            </a:r>
            <a:endParaRPr lang="pl-PL" noProof="0" dirty="0"/>
          </a:p>
        </p:txBody>
      </p:sp>
      <p:sp>
        <p:nvSpPr>
          <p:cNvPr id="6" name="Stopka — symbol zastępczy 5"/>
          <p:cNvSpPr>
            <a:spLocks noGrp="1"/>
          </p:cNvSpPr>
          <p:nvPr>
            <p:ph type="ftr" sz="quarter" idx="11"/>
          </p:nvPr>
        </p:nvSpPr>
        <p:spPr/>
        <p:txBody>
          <a:bodyPr rtlCol="0"/>
          <a:lstStyle>
            <a:lvl1pPr>
              <a:defRPr/>
            </a:lvl1pPr>
          </a:lstStyle>
          <a:p>
            <a:pPr rtl="0"/>
            <a:r>
              <a:rPr lang="pl-PL" noProof="0"/>
              <a:t>Tykocin</a:t>
            </a:r>
            <a:endParaRPr lang="pl-PL" noProof="0" dirty="0"/>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82435" y="919616"/>
            <a:ext cx="4155622" cy="2532888"/>
          </a:xfrm>
        </p:spPr>
        <p:txBody>
          <a:bodyPr rtlCol="0" anchor="b"/>
          <a:lstStyle>
            <a:lvl1pPr>
              <a:defRPr sz="3200"/>
            </a:lvl1pPr>
          </a:lstStyle>
          <a:p>
            <a:pPr rtl="0"/>
            <a:r>
              <a:rPr lang="pl-PL" noProof="0"/>
              <a:t>Kliknij, aby edytować styl</a:t>
            </a:r>
            <a:endParaRPr lang="pl-PL" noProof="0" dirty="0"/>
          </a:p>
        </p:txBody>
      </p:sp>
      <p:sp>
        <p:nvSpPr>
          <p:cNvPr id="3" name="Obraz — symbol zastępczy 2" descr="Pusty symbol zastępczy pozwalający dodać obraz. Kliknij symbol zastępczy i wybierz obraz, który chcesz dodać"/>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endParaRPr lang="pl-PL" noProof="0" dirty="0"/>
          </a:p>
        </p:txBody>
      </p:sp>
      <p:sp>
        <p:nvSpPr>
          <p:cNvPr id="4" name="Tekst — symbol zastępczy 3"/>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7" name="Numer slajdu — symbol zastępczy 6"/>
          <p:cNvSpPr>
            <a:spLocks noGrp="1"/>
          </p:cNvSpPr>
          <p:nvPr>
            <p:ph type="sldNum" sz="quarter" idx="12"/>
          </p:nvPr>
        </p:nvSpPr>
        <p:spPr/>
        <p:txBody>
          <a:bodyPr rtlCol="0"/>
          <a:lstStyle/>
          <a:p>
            <a:pPr rtl="0"/>
            <a:fld id="{9CD8D479-8942-46E8-A226-A4E01F7A105C}" type="slidenum">
              <a:rPr lang="pl-PL" noProof="0" smtClean="0"/>
              <a:t>‹#›</a:t>
            </a:fld>
            <a:endParaRPr lang="pl-PL" noProof="0" dirty="0"/>
          </a:p>
        </p:txBody>
      </p:sp>
      <p:sp>
        <p:nvSpPr>
          <p:cNvPr id="5" name="Data — symbol zastępczy 4"/>
          <p:cNvSpPr>
            <a:spLocks noGrp="1"/>
          </p:cNvSpPr>
          <p:nvPr>
            <p:ph type="dt" sz="half" idx="10"/>
          </p:nvPr>
        </p:nvSpPr>
        <p:spPr/>
        <p:txBody>
          <a:bodyPr rtlCol="0"/>
          <a:lstStyle/>
          <a:p>
            <a:pPr rtl="0"/>
            <a:r>
              <a:rPr lang="pl-PL" noProof="0"/>
              <a:t>10-09-2021</a:t>
            </a:r>
            <a:endParaRPr lang="pl-PL" noProof="0" dirty="0"/>
          </a:p>
        </p:txBody>
      </p:sp>
      <p:sp>
        <p:nvSpPr>
          <p:cNvPr id="6" name="Stopka — symbol zastępczy 5"/>
          <p:cNvSpPr>
            <a:spLocks noGrp="1"/>
          </p:cNvSpPr>
          <p:nvPr>
            <p:ph type="ftr" sz="quarter" idx="11"/>
          </p:nvPr>
        </p:nvSpPr>
        <p:spPr/>
        <p:txBody>
          <a:bodyPr rtlCol="0"/>
          <a:lstStyle>
            <a:lvl1pPr>
              <a:defRPr/>
            </a:lvl1pPr>
          </a:lstStyle>
          <a:p>
            <a:pPr rtl="0"/>
            <a:r>
              <a:rPr lang="pl-PL" noProof="0"/>
              <a:t>Tykocin</a:t>
            </a:r>
            <a:endParaRPr lang="pl-PL" noProof="0" dirty="0"/>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ostokąt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
        <p:nvSpPr>
          <p:cNvPr id="11" name="Prostokąt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solidFill>
                <a:schemeClr val="accent1">
                  <a:lumMod val="75000"/>
                </a:schemeClr>
              </a:solidFill>
            </a:endParaRPr>
          </a:p>
        </p:txBody>
      </p:sp>
      <p:sp>
        <p:nvSpPr>
          <p:cNvPr id="2" name="Tytuł — symbol zastępczy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pl-PL" noProof="0" dirty="0"/>
              <a:t>Kliknij, aby edytować styl wzorca tytułu</a:t>
            </a:r>
          </a:p>
        </p:txBody>
      </p:sp>
      <p:sp>
        <p:nvSpPr>
          <p:cNvPr id="3" name="Tekst — symbol zastępczy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pl-PL" noProof="0" dirty="0"/>
              <a:t>Edytuj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6" name="Numer slajdu — symbol zastępczy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9CD8D479-8942-46E8-A226-A4E01F7A105C}" type="slidenum">
              <a:rPr lang="pl-PL" noProof="0" smtClean="0"/>
              <a:pPr/>
              <a:t>‹#›</a:t>
            </a:fld>
            <a:endParaRPr lang="pl-PL" noProof="0" dirty="0"/>
          </a:p>
        </p:txBody>
      </p:sp>
      <p:sp>
        <p:nvSpPr>
          <p:cNvPr id="4" name="Data — symbol zastępczy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r>
              <a:rPr lang="pl-PL" noProof="0"/>
              <a:t>10-09-2021</a:t>
            </a:r>
            <a:endParaRPr lang="pl-PL" noProof="0" dirty="0"/>
          </a:p>
        </p:txBody>
      </p:sp>
      <p:sp>
        <p:nvSpPr>
          <p:cNvPr id="5" name="Stopka — symbol zastępczy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pl-PL" noProof="0"/>
              <a:t>Tykocin</a:t>
            </a:r>
            <a:endParaRPr lang="pl-PL" noProof="0"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657647" y="1957388"/>
            <a:ext cx="4846320" cy="2387600"/>
          </a:xfrm>
        </p:spPr>
        <p:txBody>
          <a:bodyPr rtlCol="0">
            <a:normAutofit/>
          </a:bodyPr>
          <a:lstStyle/>
          <a:p>
            <a:pPr rtl="0"/>
            <a:r>
              <a:rPr lang="pl-PL" dirty="0"/>
              <a:t>Mała retencja</a:t>
            </a:r>
          </a:p>
        </p:txBody>
      </p:sp>
      <p:sp>
        <p:nvSpPr>
          <p:cNvPr id="3" name="Podtytuł 2"/>
          <p:cNvSpPr>
            <a:spLocks noGrp="1"/>
          </p:cNvSpPr>
          <p:nvPr>
            <p:ph type="subTitle" idx="1"/>
          </p:nvPr>
        </p:nvSpPr>
        <p:spPr>
          <a:xfrm>
            <a:off x="1657647" y="4344988"/>
            <a:ext cx="4846320" cy="448056"/>
          </a:xfrm>
        </p:spPr>
        <p:txBody>
          <a:bodyPr rtlCol="0">
            <a:noAutofit/>
          </a:bodyPr>
          <a:lstStyle/>
          <a:p>
            <a:pPr rtl="0"/>
            <a:r>
              <a:rPr lang="pl-PL" sz="3200" dirty="0"/>
              <a:t>sposobem na radzenie sobie ze skutkami występowania suszy</a:t>
            </a:r>
          </a:p>
        </p:txBody>
      </p:sp>
      <p:sp>
        <p:nvSpPr>
          <p:cNvPr id="5" name="pole tekstowe 4">
            <a:extLst>
              <a:ext uri="{FF2B5EF4-FFF2-40B4-BE49-F238E27FC236}">
                <a16:creationId xmlns:a16="http://schemas.microsoft.com/office/drawing/2014/main" id="{71D8DB47-50E3-4217-BDB3-D25320BD8F84}"/>
              </a:ext>
            </a:extLst>
          </p:cNvPr>
          <p:cNvSpPr txBox="1"/>
          <p:nvPr/>
        </p:nvSpPr>
        <p:spPr>
          <a:xfrm>
            <a:off x="9325535" y="6131258"/>
            <a:ext cx="2744545" cy="461665"/>
          </a:xfrm>
          <a:prstGeom prst="rect">
            <a:avLst/>
          </a:prstGeom>
          <a:noFill/>
        </p:spPr>
        <p:txBody>
          <a:bodyPr wrap="square">
            <a:spAutoFit/>
          </a:bodyPr>
          <a:lstStyle/>
          <a:p>
            <a:r>
              <a:rPr lang="pl-PL" sz="2400" dirty="0">
                <a:solidFill>
                  <a:schemeClr val="accent2">
                    <a:lumMod val="75000"/>
                  </a:schemeClr>
                </a:solidFill>
              </a:rPr>
              <a:t>dr inż. Lech Magrel</a:t>
            </a:r>
          </a:p>
        </p:txBody>
      </p:sp>
      <p:sp>
        <p:nvSpPr>
          <p:cNvPr id="7" name="pole tekstowe 6">
            <a:extLst>
              <a:ext uri="{FF2B5EF4-FFF2-40B4-BE49-F238E27FC236}">
                <a16:creationId xmlns:a16="http://schemas.microsoft.com/office/drawing/2014/main" id="{2376C983-F946-4898-BDB5-4663FE911F35}"/>
              </a:ext>
            </a:extLst>
          </p:cNvPr>
          <p:cNvSpPr txBox="1"/>
          <p:nvPr/>
        </p:nvSpPr>
        <p:spPr>
          <a:xfrm>
            <a:off x="6276415" y="706271"/>
            <a:ext cx="6098240" cy="584775"/>
          </a:xfrm>
          <a:prstGeom prst="rect">
            <a:avLst/>
          </a:prstGeom>
          <a:noFill/>
        </p:spPr>
        <p:txBody>
          <a:bodyPr wrap="square">
            <a:spAutoFit/>
          </a:bodyPr>
          <a:lstStyle/>
          <a:p>
            <a:pPr algn="ctr"/>
            <a:r>
              <a:rPr lang="pl-PL" sz="3200" dirty="0">
                <a:solidFill>
                  <a:schemeClr val="accent2">
                    <a:lumMod val="75000"/>
                  </a:schemeClr>
                </a:solidFill>
                <a:latin typeface="+mj-lt"/>
                <a:ea typeface="+mj-ea"/>
                <a:cs typeface="+mj-cs"/>
              </a:rPr>
              <a:t>Tykocin 10 września 2021 r.</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83271A-4519-4B02-A5C4-478D4713AEEB}"/>
              </a:ext>
            </a:extLst>
          </p:cNvPr>
          <p:cNvSpPr>
            <a:spLocks noGrp="1"/>
          </p:cNvSpPr>
          <p:nvPr>
            <p:ph type="title"/>
          </p:nvPr>
        </p:nvSpPr>
        <p:spPr/>
        <p:txBody>
          <a:bodyPr/>
          <a:lstStyle/>
          <a:p>
            <a:pPr algn="ctr"/>
            <a:r>
              <a:rPr lang="pl-PL" sz="4000" dirty="0"/>
              <a:t>Regulacja rzek nie sprzyja retencji</a:t>
            </a:r>
          </a:p>
        </p:txBody>
      </p:sp>
      <p:pic>
        <p:nvPicPr>
          <p:cNvPr id="4" name="Symbol zastępczy zawartości 3">
            <a:extLst>
              <a:ext uri="{FF2B5EF4-FFF2-40B4-BE49-F238E27FC236}">
                <a16:creationId xmlns:a16="http://schemas.microsoft.com/office/drawing/2014/main" id="{D8A2A126-B4E0-40C4-BAE5-D1702CD11209}"/>
              </a:ext>
            </a:extLst>
          </p:cNvPr>
          <p:cNvPicPr>
            <a:picLocks noGrp="1" noChangeAspect="1"/>
          </p:cNvPicPr>
          <p:nvPr>
            <p:ph idx="1"/>
          </p:nvPr>
        </p:nvPicPr>
        <p:blipFill>
          <a:blip r:embed="rId2"/>
          <a:stretch>
            <a:fillRect/>
          </a:stretch>
        </p:blipFill>
        <p:spPr>
          <a:xfrm>
            <a:off x="2536648" y="1863898"/>
            <a:ext cx="7118704" cy="4317999"/>
          </a:xfrm>
          <a:prstGeom prst="rect">
            <a:avLst/>
          </a:prstGeom>
        </p:spPr>
      </p:pic>
      <p:sp>
        <p:nvSpPr>
          <p:cNvPr id="3" name="Symbol zastępczy daty 2">
            <a:extLst>
              <a:ext uri="{FF2B5EF4-FFF2-40B4-BE49-F238E27FC236}">
                <a16:creationId xmlns:a16="http://schemas.microsoft.com/office/drawing/2014/main" id="{D61E13F1-95B4-4885-9513-3C88D7E77FD3}"/>
              </a:ext>
            </a:extLst>
          </p:cNvPr>
          <p:cNvSpPr>
            <a:spLocks noGrp="1"/>
          </p:cNvSpPr>
          <p:nvPr>
            <p:ph type="dt" sz="half" idx="10"/>
          </p:nvPr>
        </p:nvSpPr>
        <p:spPr/>
        <p:txBody>
          <a:bodyPr/>
          <a:lstStyle/>
          <a:p>
            <a:pPr rtl="0"/>
            <a:r>
              <a:rPr lang="pl-PL" noProof="0"/>
              <a:t>10-09-2021</a:t>
            </a:r>
            <a:endParaRPr lang="pl-PL" noProof="0" dirty="0"/>
          </a:p>
        </p:txBody>
      </p:sp>
      <p:sp>
        <p:nvSpPr>
          <p:cNvPr id="5" name="Symbol zastępczy stopki 4">
            <a:extLst>
              <a:ext uri="{FF2B5EF4-FFF2-40B4-BE49-F238E27FC236}">
                <a16:creationId xmlns:a16="http://schemas.microsoft.com/office/drawing/2014/main" id="{5D109FC9-FC74-466C-B34A-B4C1BB92A36F}"/>
              </a:ext>
            </a:extLst>
          </p:cNvPr>
          <p:cNvSpPr>
            <a:spLocks noGrp="1"/>
          </p:cNvSpPr>
          <p:nvPr>
            <p:ph type="ftr" sz="quarter" idx="11"/>
          </p:nvPr>
        </p:nvSpPr>
        <p:spPr/>
        <p:txBody>
          <a:bodyPr/>
          <a:lstStyle/>
          <a:p>
            <a:pPr rtl="0"/>
            <a:r>
              <a:rPr lang="pl-PL" noProof="0"/>
              <a:t>Tykocin</a:t>
            </a:r>
            <a:endParaRPr lang="pl-PL" noProof="0" dirty="0"/>
          </a:p>
        </p:txBody>
      </p:sp>
      <p:sp>
        <p:nvSpPr>
          <p:cNvPr id="6" name="Symbol zastępczy numeru slajdu 5">
            <a:extLst>
              <a:ext uri="{FF2B5EF4-FFF2-40B4-BE49-F238E27FC236}">
                <a16:creationId xmlns:a16="http://schemas.microsoft.com/office/drawing/2014/main" id="{46B9DEC3-AF55-41D9-B503-116792094A29}"/>
              </a:ext>
            </a:extLst>
          </p:cNvPr>
          <p:cNvSpPr>
            <a:spLocks noGrp="1"/>
          </p:cNvSpPr>
          <p:nvPr>
            <p:ph type="sldNum" sz="quarter" idx="12"/>
          </p:nvPr>
        </p:nvSpPr>
        <p:spPr/>
        <p:txBody>
          <a:bodyPr/>
          <a:lstStyle/>
          <a:p>
            <a:pPr rtl="0"/>
            <a:fld id="{9CD8D479-8942-46E8-A226-A4E01F7A105C}" type="slidenum">
              <a:rPr lang="pl-PL" noProof="0" smtClean="0"/>
              <a:t>10</a:t>
            </a:fld>
            <a:endParaRPr lang="pl-PL" noProof="0" dirty="0"/>
          </a:p>
        </p:txBody>
      </p:sp>
    </p:spTree>
    <p:extLst>
      <p:ext uri="{BB962C8B-B14F-4D97-AF65-F5344CB8AC3E}">
        <p14:creationId xmlns:p14="http://schemas.microsoft.com/office/powerpoint/2010/main" val="28862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E83A00-B07F-4031-AA0A-84184DB0931C}"/>
              </a:ext>
            </a:extLst>
          </p:cNvPr>
          <p:cNvSpPr>
            <a:spLocks noGrp="1"/>
          </p:cNvSpPr>
          <p:nvPr>
            <p:ph type="title"/>
          </p:nvPr>
        </p:nvSpPr>
        <p:spPr>
          <a:xfrm>
            <a:off x="1410025" y="0"/>
            <a:ext cx="9371949" cy="1183566"/>
          </a:xfrm>
        </p:spPr>
        <p:txBody>
          <a:bodyPr/>
          <a:lstStyle/>
          <a:p>
            <a:pPr algn="ctr"/>
            <a:r>
              <a:rPr lang="pl-PL" dirty="0"/>
              <a:t>Cele małej retencji</a:t>
            </a:r>
          </a:p>
        </p:txBody>
      </p:sp>
      <p:sp>
        <p:nvSpPr>
          <p:cNvPr id="3" name="Symbol zastępczy zawartości 2">
            <a:extLst>
              <a:ext uri="{FF2B5EF4-FFF2-40B4-BE49-F238E27FC236}">
                <a16:creationId xmlns:a16="http://schemas.microsoft.com/office/drawing/2014/main" id="{9DC1D637-8582-4216-8CAA-3F436B114084}"/>
              </a:ext>
            </a:extLst>
          </p:cNvPr>
          <p:cNvSpPr>
            <a:spLocks noGrp="1"/>
          </p:cNvSpPr>
          <p:nvPr>
            <p:ph idx="1"/>
          </p:nvPr>
        </p:nvSpPr>
        <p:spPr>
          <a:xfrm>
            <a:off x="1180408" y="1306637"/>
            <a:ext cx="10474036" cy="4620682"/>
          </a:xfrm>
        </p:spPr>
        <p:txBody>
          <a:bodyPr>
            <a:noAutofit/>
          </a:bodyPr>
          <a:lstStyle/>
          <a:p>
            <a:pPr marL="0" indent="0" algn="just">
              <a:lnSpc>
                <a:spcPct val="100000"/>
              </a:lnSpc>
              <a:buNone/>
            </a:pPr>
            <a:r>
              <a:rPr lang="pl-PL" sz="2000" dirty="0"/>
              <a:t>Podstawowym celem małej retencji, wynikającym z jej definicji, jest zatrzymanie wody w zlewni na powierzchni terenu oraz w gruncie. Pozostałe cele sprowadzają się do: </a:t>
            </a:r>
          </a:p>
          <a:p>
            <a:pPr marL="365125" indent="-365125" algn="just">
              <a:lnSpc>
                <a:spcPct val="100000"/>
              </a:lnSpc>
              <a:buClr>
                <a:schemeClr val="accent1">
                  <a:lumMod val="75000"/>
                </a:schemeClr>
              </a:buClr>
              <a:buFont typeface="Wingdings" panose="05000000000000000000" pitchFamily="2" charset="2"/>
              <a:buChar char="Ø"/>
            </a:pPr>
            <a:r>
              <a:rPr lang="pl-PL" sz="2000" dirty="0"/>
              <a:t>poprawy bilansu wodnego zlewni,</a:t>
            </a:r>
          </a:p>
          <a:p>
            <a:pPr marL="449263" indent="0" algn="just">
              <a:lnSpc>
                <a:spcPct val="100000"/>
              </a:lnSpc>
              <a:buNone/>
            </a:pPr>
            <a:r>
              <a:rPr lang="pl-PL" sz="2000" dirty="0"/>
              <a:t>P= E +H +</a:t>
            </a:r>
            <a:r>
              <a:rPr lang="el-GR" sz="2000" dirty="0"/>
              <a:t>Δ</a:t>
            </a:r>
            <a:r>
              <a:rPr lang="pl-PL" sz="2000" dirty="0"/>
              <a:t>R, gdzie</a:t>
            </a:r>
          </a:p>
          <a:p>
            <a:pPr marL="714375" indent="0" algn="just">
              <a:lnSpc>
                <a:spcPct val="100000"/>
              </a:lnSpc>
              <a:buNone/>
            </a:pPr>
            <a:r>
              <a:rPr lang="pl-PL" sz="1800" dirty="0"/>
              <a:t>E – parowanie,</a:t>
            </a:r>
          </a:p>
          <a:p>
            <a:pPr marL="714375" indent="0" algn="just">
              <a:lnSpc>
                <a:spcPct val="100000"/>
              </a:lnSpc>
              <a:buNone/>
            </a:pPr>
            <a:r>
              <a:rPr lang="pl-PL" sz="1800" dirty="0"/>
              <a:t>H – odpływ,</a:t>
            </a:r>
          </a:p>
          <a:p>
            <a:pPr marL="714375" indent="0" algn="just">
              <a:lnSpc>
                <a:spcPct val="100000"/>
              </a:lnSpc>
              <a:buNone/>
            </a:pPr>
            <a:r>
              <a:rPr lang="el-GR" sz="1800" dirty="0"/>
              <a:t>Δ</a:t>
            </a:r>
            <a:r>
              <a:rPr lang="pl-PL" sz="1800" dirty="0"/>
              <a:t>R – retencja, </a:t>
            </a:r>
          </a:p>
          <a:p>
            <a:pPr marL="714375" indent="0" algn="just">
              <a:lnSpc>
                <a:spcPct val="100000"/>
              </a:lnSpc>
              <a:buNone/>
            </a:pPr>
            <a:r>
              <a:rPr lang="pl-PL" sz="1800" dirty="0"/>
              <a:t>P - opad</a:t>
            </a:r>
          </a:p>
          <a:p>
            <a:pPr marL="0" indent="0" algn="just">
              <a:lnSpc>
                <a:spcPct val="100000"/>
              </a:lnSpc>
              <a:buNone/>
            </a:pPr>
            <a:r>
              <a:rPr lang="pl-PL" sz="2000" dirty="0"/>
              <a:t>Z równania bilansu wodnego wynika, że opad jako „przychód” w ujęciu ilościowym zostaje rozłożony na odpływ powierzchniowy i podziemny, przy czym pewna jego część wyparowuje do atmosfery, a pozostała składowa tworzy retencję. O ile trudno wpłynąć na wielkość parowania i opadu, o tyle poprzez ograniczenie wielkości odpływu, powiększa się retencję wodną na danym obszarze. Redukcja wahań wielkości zasobów wodnych w czasie. Stałość zasobów wodnych, ich niezmienność czasowa i pewność dostępu jest głównym celem planowej gospodarki wodnej.</a:t>
            </a:r>
          </a:p>
        </p:txBody>
      </p:sp>
      <p:sp>
        <p:nvSpPr>
          <p:cNvPr id="4" name="Symbol zastępczy daty 3">
            <a:extLst>
              <a:ext uri="{FF2B5EF4-FFF2-40B4-BE49-F238E27FC236}">
                <a16:creationId xmlns:a16="http://schemas.microsoft.com/office/drawing/2014/main" id="{B8318870-1379-4EBA-9C19-E66594FC3CBD}"/>
              </a:ext>
            </a:extLst>
          </p:cNvPr>
          <p:cNvSpPr>
            <a:spLocks noGrp="1"/>
          </p:cNvSpPr>
          <p:nvPr>
            <p:ph type="dt" sz="half" idx="10"/>
          </p:nvPr>
        </p:nvSpPr>
        <p:spPr/>
        <p:txBody>
          <a:bodyPr/>
          <a:lstStyle/>
          <a:p>
            <a:pPr rtl="0"/>
            <a:r>
              <a:rPr lang="pl-PL" noProof="0"/>
              <a:t>10-09-2021</a:t>
            </a:r>
            <a:endParaRPr lang="pl-PL" noProof="0" dirty="0"/>
          </a:p>
        </p:txBody>
      </p:sp>
      <p:sp>
        <p:nvSpPr>
          <p:cNvPr id="5" name="Symbol zastępczy stopki 4">
            <a:extLst>
              <a:ext uri="{FF2B5EF4-FFF2-40B4-BE49-F238E27FC236}">
                <a16:creationId xmlns:a16="http://schemas.microsoft.com/office/drawing/2014/main" id="{AFFB7782-D684-4D6A-92E0-C546CD3B2C89}"/>
              </a:ext>
            </a:extLst>
          </p:cNvPr>
          <p:cNvSpPr>
            <a:spLocks noGrp="1"/>
          </p:cNvSpPr>
          <p:nvPr>
            <p:ph type="ftr" sz="quarter" idx="11"/>
          </p:nvPr>
        </p:nvSpPr>
        <p:spPr/>
        <p:txBody>
          <a:bodyPr/>
          <a:lstStyle/>
          <a:p>
            <a:pPr rtl="0"/>
            <a:r>
              <a:rPr lang="pl-PL" noProof="0"/>
              <a:t>Tykocin</a:t>
            </a:r>
            <a:endParaRPr lang="pl-PL" noProof="0" dirty="0"/>
          </a:p>
        </p:txBody>
      </p:sp>
      <p:sp>
        <p:nvSpPr>
          <p:cNvPr id="6" name="Symbol zastępczy numeru slajdu 5">
            <a:extLst>
              <a:ext uri="{FF2B5EF4-FFF2-40B4-BE49-F238E27FC236}">
                <a16:creationId xmlns:a16="http://schemas.microsoft.com/office/drawing/2014/main" id="{B23F8C3D-085B-4F2F-A68E-0F685F36FAAB}"/>
              </a:ext>
            </a:extLst>
          </p:cNvPr>
          <p:cNvSpPr>
            <a:spLocks noGrp="1"/>
          </p:cNvSpPr>
          <p:nvPr>
            <p:ph type="sldNum" sz="quarter" idx="12"/>
          </p:nvPr>
        </p:nvSpPr>
        <p:spPr/>
        <p:txBody>
          <a:bodyPr/>
          <a:lstStyle/>
          <a:p>
            <a:pPr rtl="0"/>
            <a:fld id="{9CD8D479-8942-46E8-A226-A4E01F7A105C}" type="slidenum">
              <a:rPr lang="pl-PL" noProof="0" smtClean="0"/>
              <a:t>11</a:t>
            </a:fld>
            <a:endParaRPr lang="pl-PL" noProof="0" dirty="0"/>
          </a:p>
        </p:txBody>
      </p:sp>
    </p:spTree>
    <p:extLst>
      <p:ext uri="{BB962C8B-B14F-4D97-AF65-F5344CB8AC3E}">
        <p14:creationId xmlns:p14="http://schemas.microsoft.com/office/powerpoint/2010/main" val="365146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F81590-580C-4882-B442-A844809C6AD9}"/>
              </a:ext>
            </a:extLst>
          </p:cNvPr>
          <p:cNvSpPr>
            <a:spLocks noGrp="1"/>
          </p:cNvSpPr>
          <p:nvPr>
            <p:ph type="title"/>
          </p:nvPr>
        </p:nvSpPr>
        <p:spPr/>
        <p:txBody>
          <a:bodyPr>
            <a:normAutofit/>
          </a:bodyPr>
          <a:lstStyle/>
          <a:p>
            <a:r>
              <a:rPr lang="pl-PL" sz="4400" dirty="0"/>
              <a:t>Scenariusze zmian klimatu</a:t>
            </a:r>
          </a:p>
        </p:txBody>
      </p:sp>
      <p:sp>
        <p:nvSpPr>
          <p:cNvPr id="3" name="Symbol zastępczy zawartości 2">
            <a:extLst>
              <a:ext uri="{FF2B5EF4-FFF2-40B4-BE49-F238E27FC236}">
                <a16:creationId xmlns:a16="http://schemas.microsoft.com/office/drawing/2014/main" id="{817635E7-1583-4E4E-AFB2-180CBF618C57}"/>
              </a:ext>
            </a:extLst>
          </p:cNvPr>
          <p:cNvSpPr>
            <a:spLocks noGrp="1"/>
          </p:cNvSpPr>
          <p:nvPr>
            <p:ph idx="1"/>
          </p:nvPr>
        </p:nvSpPr>
        <p:spPr>
          <a:xfrm>
            <a:off x="1410027" y="1732255"/>
            <a:ext cx="9371948" cy="4620682"/>
          </a:xfrm>
        </p:spPr>
        <p:txBody>
          <a:bodyPr/>
          <a:lstStyle/>
          <a:p>
            <a:pPr marL="365125" indent="-365125">
              <a:lnSpc>
                <a:spcPct val="100000"/>
              </a:lnSpc>
              <a:buClr>
                <a:schemeClr val="accent1">
                  <a:lumMod val="75000"/>
                </a:schemeClr>
              </a:buClr>
              <a:buFont typeface="Wingdings" panose="05000000000000000000" pitchFamily="2" charset="2"/>
              <a:buChar char="Ø"/>
            </a:pPr>
            <a:r>
              <a:rPr lang="pl-PL" dirty="0"/>
              <a:t>W lecie wzrost temperatur wysokich oraz długości okresów występowania suszy.</a:t>
            </a:r>
          </a:p>
          <a:p>
            <a:pPr marL="365125" indent="-365125">
              <a:lnSpc>
                <a:spcPct val="100000"/>
              </a:lnSpc>
              <a:buClr>
                <a:schemeClr val="accent1">
                  <a:lumMod val="75000"/>
                </a:schemeClr>
              </a:buClr>
              <a:buFont typeface="Wingdings" panose="05000000000000000000" pitchFamily="2" charset="2"/>
              <a:buChar char="Ø"/>
            </a:pPr>
            <a:r>
              <a:rPr lang="pl-PL" dirty="0"/>
              <a:t>Nastąpi wydłużenie okresów bezopadowych, będą one coraz dłuższe; obszary najbardziej deficytowe w wodę - centralna Polska.</a:t>
            </a:r>
          </a:p>
          <a:p>
            <a:pPr marL="365125" indent="-365125">
              <a:lnSpc>
                <a:spcPct val="100000"/>
              </a:lnSpc>
              <a:buClr>
                <a:schemeClr val="accent1">
                  <a:lumMod val="75000"/>
                </a:schemeClr>
              </a:buClr>
              <a:buFont typeface="Wingdings" panose="05000000000000000000" pitchFamily="2" charset="2"/>
              <a:buChar char="Ø"/>
            </a:pPr>
            <a:r>
              <a:rPr lang="pl-PL" dirty="0"/>
              <a:t>Wzrost liczby opadów intensywnych, powodzi , natężenia i częstotliwości silnych wiatrów – huraganów, trąb powietrznych.</a:t>
            </a:r>
          </a:p>
          <a:p>
            <a:pPr marL="365125" indent="-365125">
              <a:lnSpc>
                <a:spcPct val="100000"/>
              </a:lnSpc>
              <a:buClr>
                <a:schemeClr val="accent1">
                  <a:lumMod val="75000"/>
                </a:schemeClr>
              </a:buClr>
              <a:buFont typeface="Wingdings" panose="05000000000000000000" pitchFamily="2" charset="2"/>
              <a:buChar char="Ø"/>
            </a:pPr>
            <a:r>
              <a:rPr lang="pl-PL" dirty="0"/>
              <a:t>Skrócenie okresów zalegania pokrywy śnieżnej, w wielu rejonach kraju brak zalegania śniegu.</a:t>
            </a:r>
          </a:p>
          <a:p>
            <a:pPr marL="365125" indent="-365125">
              <a:lnSpc>
                <a:spcPct val="100000"/>
              </a:lnSpc>
              <a:buClr>
                <a:schemeClr val="accent1">
                  <a:lumMod val="75000"/>
                </a:schemeClr>
              </a:buClr>
              <a:buFont typeface="Wingdings" panose="05000000000000000000" pitchFamily="2" charset="2"/>
              <a:buChar char="Ø"/>
            </a:pPr>
            <a:r>
              <a:rPr lang="pl-PL" dirty="0"/>
              <a:t>Wydłużenie okresu wegetacyjnego nawet do 262 dni.</a:t>
            </a:r>
          </a:p>
          <a:p>
            <a:pPr>
              <a:lnSpc>
                <a:spcPct val="100000"/>
              </a:lnSpc>
            </a:pPr>
            <a:endParaRPr lang="pl-PL" dirty="0"/>
          </a:p>
        </p:txBody>
      </p:sp>
      <p:sp>
        <p:nvSpPr>
          <p:cNvPr id="4" name="Symbol zastępczy daty 3">
            <a:extLst>
              <a:ext uri="{FF2B5EF4-FFF2-40B4-BE49-F238E27FC236}">
                <a16:creationId xmlns:a16="http://schemas.microsoft.com/office/drawing/2014/main" id="{1325C083-D9D5-4579-A3D0-5C9ACF3BC0AB}"/>
              </a:ext>
            </a:extLst>
          </p:cNvPr>
          <p:cNvSpPr>
            <a:spLocks noGrp="1"/>
          </p:cNvSpPr>
          <p:nvPr>
            <p:ph type="dt" sz="half" idx="10"/>
          </p:nvPr>
        </p:nvSpPr>
        <p:spPr/>
        <p:txBody>
          <a:bodyPr/>
          <a:lstStyle/>
          <a:p>
            <a:pPr rtl="0"/>
            <a:r>
              <a:rPr lang="pl-PL" noProof="0"/>
              <a:t>10-09-2021</a:t>
            </a:r>
            <a:endParaRPr lang="pl-PL" noProof="0" dirty="0"/>
          </a:p>
        </p:txBody>
      </p:sp>
      <p:sp>
        <p:nvSpPr>
          <p:cNvPr id="5" name="Symbol zastępczy stopki 4">
            <a:extLst>
              <a:ext uri="{FF2B5EF4-FFF2-40B4-BE49-F238E27FC236}">
                <a16:creationId xmlns:a16="http://schemas.microsoft.com/office/drawing/2014/main" id="{A4636D7D-8BBF-4D4B-BDAB-D5A64C7C374C}"/>
              </a:ext>
            </a:extLst>
          </p:cNvPr>
          <p:cNvSpPr>
            <a:spLocks noGrp="1"/>
          </p:cNvSpPr>
          <p:nvPr>
            <p:ph type="ftr" sz="quarter" idx="11"/>
          </p:nvPr>
        </p:nvSpPr>
        <p:spPr/>
        <p:txBody>
          <a:bodyPr/>
          <a:lstStyle/>
          <a:p>
            <a:pPr rtl="0"/>
            <a:r>
              <a:rPr lang="pl-PL" noProof="0"/>
              <a:t>Tykocin</a:t>
            </a:r>
            <a:endParaRPr lang="pl-PL" noProof="0" dirty="0"/>
          </a:p>
        </p:txBody>
      </p:sp>
      <p:sp>
        <p:nvSpPr>
          <p:cNvPr id="6" name="Symbol zastępczy numeru slajdu 5">
            <a:extLst>
              <a:ext uri="{FF2B5EF4-FFF2-40B4-BE49-F238E27FC236}">
                <a16:creationId xmlns:a16="http://schemas.microsoft.com/office/drawing/2014/main" id="{BDAAFBE6-D2D1-44D8-999F-A7232E809F31}"/>
              </a:ext>
            </a:extLst>
          </p:cNvPr>
          <p:cNvSpPr>
            <a:spLocks noGrp="1"/>
          </p:cNvSpPr>
          <p:nvPr>
            <p:ph type="sldNum" sz="quarter" idx="12"/>
          </p:nvPr>
        </p:nvSpPr>
        <p:spPr/>
        <p:txBody>
          <a:bodyPr/>
          <a:lstStyle/>
          <a:p>
            <a:pPr rtl="0"/>
            <a:fld id="{9CD8D479-8942-46E8-A226-A4E01F7A105C}" type="slidenum">
              <a:rPr lang="pl-PL" noProof="0" smtClean="0"/>
              <a:t>12</a:t>
            </a:fld>
            <a:endParaRPr lang="pl-PL" noProof="0" dirty="0"/>
          </a:p>
        </p:txBody>
      </p:sp>
    </p:spTree>
    <p:extLst>
      <p:ext uri="{BB962C8B-B14F-4D97-AF65-F5344CB8AC3E}">
        <p14:creationId xmlns:p14="http://schemas.microsoft.com/office/powerpoint/2010/main" val="199445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AD2CE9-31C1-4209-9F49-8AABE2E1C8D8}"/>
              </a:ext>
            </a:extLst>
          </p:cNvPr>
          <p:cNvSpPr>
            <a:spLocks noGrp="1"/>
          </p:cNvSpPr>
          <p:nvPr>
            <p:ph type="title"/>
          </p:nvPr>
        </p:nvSpPr>
        <p:spPr/>
        <p:txBody>
          <a:bodyPr>
            <a:noAutofit/>
          </a:bodyPr>
          <a:lstStyle/>
          <a:p>
            <a:r>
              <a:rPr lang="pl-PL" sz="4400" dirty="0"/>
              <a:t>Adaptacja do zmian klimatu w Polsce, konieczne działania</a:t>
            </a:r>
          </a:p>
        </p:txBody>
      </p:sp>
      <p:sp>
        <p:nvSpPr>
          <p:cNvPr id="3" name="Symbol zastępczy zawartości 2">
            <a:extLst>
              <a:ext uri="{FF2B5EF4-FFF2-40B4-BE49-F238E27FC236}">
                <a16:creationId xmlns:a16="http://schemas.microsoft.com/office/drawing/2014/main" id="{6B5531D0-69C6-4A64-9266-468771090537}"/>
              </a:ext>
            </a:extLst>
          </p:cNvPr>
          <p:cNvSpPr>
            <a:spLocks noGrp="1"/>
          </p:cNvSpPr>
          <p:nvPr>
            <p:ph idx="1"/>
          </p:nvPr>
        </p:nvSpPr>
        <p:spPr>
          <a:xfrm>
            <a:off x="1410027" y="1566001"/>
            <a:ext cx="9371948" cy="4620682"/>
          </a:xfrm>
        </p:spPr>
        <p:txBody>
          <a:bodyPr>
            <a:normAutofit fontScale="92500"/>
          </a:bodyPr>
          <a:lstStyle/>
          <a:p>
            <a:pPr marL="365125" indent="-365125" algn="just">
              <a:lnSpc>
                <a:spcPct val="100000"/>
              </a:lnSpc>
              <a:buClr>
                <a:schemeClr val="accent1">
                  <a:lumMod val="75000"/>
                </a:schemeClr>
              </a:buClr>
              <a:buFont typeface="Wingdings" panose="05000000000000000000" pitchFamily="2" charset="2"/>
              <a:buChar char="Ø"/>
              <a:tabLst>
                <a:tab pos="365125" algn="l"/>
              </a:tabLst>
            </a:pPr>
            <a:r>
              <a:rPr lang="pl-PL" dirty="0"/>
              <a:t>Wdrożenie Strategicznego Planu Adaptacji dla sektorów i obszarów wrażliwych na zmiany klimatu do 2020 r – nadzór MŚ, wdrażanie działań regionalnych, lokalnych np. Miejskie Plany Adaptacji dla Warszawy i Lublina. </a:t>
            </a:r>
          </a:p>
          <a:p>
            <a:pPr marL="365125" indent="-365125" algn="just">
              <a:lnSpc>
                <a:spcPct val="100000"/>
              </a:lnSpc>
              <a:buClr>
                <a:schemeClr val="accent1">
                  <a:lumMod val="75000"/>
                </a:schemeClr>
              </a:buClr>
              <a:buFont typeface="Wingdings" panose="05000000000000000000" pitchFamily="2" charset="2"/>
              <a:buChar char="Ø"/>
              <a:tabLst>
                <a:tab pos="365125" algn="l"/>
              </a:tabLst>
            </a:pPr>
            <a:r>
              <a:rPr lang="pl-PL" dirty="0"/>
              <a:t>Planowanie inwestycji / transport, budownictwo, inwestycje komunalne itd./. </a:t>
            </a:r>
          </a:p>
          <a:p>
            <a:pPr marL="365125" indent="-365125" algn="just">
              <a:lnSpc>
                <a:spcPct val="100000"/>
              </a:lnSpc>
              <a:buClr>
                <a:schemeClr val="accent1">
                  <a:lumMod val="75000"/>
                </a:schemeClr>
              </a:buClr>
              <a:buFont typeface="Wingdings" panose="05000000000000000000" pitchFamily="2" charset="2"/>
              <a:buChar char="Ø"/>
              <a:tabLst>
                <a:tab pos="365125" algn="l"/>
              </a:tabLst>
            </a:pPr>
            <a:r>
              <a:rPr lang="pl-PL" dirty="0"/>
              <a:t>Planowanie przestrzenne. </a:t>
            </a:r>
          </a:p>
          <a:p>
            <a:pPr marL="365125" indent="-365125" algn="just">
              <a:lnSpc>
                <a:spcPct val="100000"/>
              </a:lnSpc>
              <a:buClr>
                <a:schemeClr val="accent1">
                  <a:lumMod val="75000"/>
                </a:schemeClr>
              </a:buClr>
              <a:buFont typeface="Wingdings" panose="05000000000000000000" pitchFamily="2" charset="2"/>
              <a:buChar char="Ø"/>
              <a:tabLst>
                <a:tab pos="365125" algn="l"/>
              </a:tabLst>
            </a:pPr>
            <a:r>
              <a:rPr lang="pl-PL" dirty="0"/>
              <a:t>Strategie rozwoju gmin, powiatów, regionów /LSR/, programy ochrony środowiska, </a:t>
            </a:r>
          </a:p>
          <a:p>
            <a:pPr marL="365125" indent="-365125" algn="just">
              <a:lnSpc>
                <a:spcPct val="100000"/>
              </a:lnSpc>
              <a:buClr>
                <a:schemeClr val="accent1">
                  <a:lumMod val="75000"/>
                </a:schemeClr>
              </a:buClr>
              <a:buFont typeface="Wingdings" panose="05000000000000000000" pitchFamily="2" charset="2"/>
              <a:buChar char="Ø"/>
              <a:tabLst>
                <a:tab pos="365125" algn="l"/>
              </a:tabLst>
            </a:pPr>
            <a:r>
              <a:rPr lang="pl-PL" dirty="0"/>
              <a:t>Programy Małej retencji i </a:t>
            </a:r>
            <a:r>
              <a:rPr lang="pl-PL" dirty="0" err="1"/>
              <a:t>Mikroretencji</a:t>
            </a:r>
            <a:r>
              <a:rPr lang="pl-PL" dirty="0"/>
              <a:t>.</a:t>
            </a:r>
          </a:p>
          <a:p>
            <a:pPr marL="365125" indent="-365125" algn="just">
              <a:lnSpc>
                <a:spcPct val="100000"/>
              </a:lnSpc>
              <a:buClr>
                <a:schemeClr val="accent1">
                  <a:lumMod val="75000"/>
                </a:schemeClr>
              </a:buClr>
              <a:buFont typeface="Wingdings" panose="05000000000000000000" pitchFamily="2" charset="2"/>
              <a:buChar char="Ø"/>
              <a:tabLst>
                <a:tab pos="365125" algn="l"/>
              </a:tabLst>
            </a:pPr>
            <a:r>
              <a:rPr lang="pl-PL" dirty="0"/>
              <a:t>Tworzenie systemów wczesnego ostrzegania przed zagrożeniami.</a:t>
            </a:r>
          </a:p>
          <a:p>
            <a:pPr marL="365125" indent="-365125" algn="just">
              <a:lnSpc>
                <a:spcPct val="100000"/>
              </a:lnSpc>
              <a:buClr>
                <a:schemeClr val="accent1">
                  <a:lumMod val="75000"/>
                </a:schemeClr>
              </a:buClr>
              <a:buFont typeface="Wingdings" panose="05000000000000000000" pitchFamily="2" charset="2"/>
              <a:buChar char="Ø"/>
              <a:tabLst>
                <a:tab pos="365125" algn="l"/>
              </a:tabLst>
            </a:pPr>
            <a:r>
              <a:rPr lang="pl-PL" dirty="0"/>
              <a:t>Tworzenie planów szybkiego reagowania na wypadek suszy, upałów.</a:t>
            </a:r>
          </a:p>
          <a:p>
            <a:pPr marL="365125" indent="-365125" algn="just">
              <a:lnSpc>
                <a:spcPct val="100000"/>
              </a:lnSpc>
              <a:buClr>
                <a:schemeClr val="accent1">
                  <a:lumMod val="75000"/>
                </a:schemeClr>
              </a:buClr>
              <a:buFont typeface="Wingdings" panose="05000000000000000000" pitchFamily="2" charset="2"/>
              <a:buChar char="Ø"/>
              <a:tabLst>
                <a:tab pos="365125" algn="l"/>
              </a:tabLst>
            </a:pPr>
            <a:r>
              <a:rPr lang="pl-PL" dirty="0"/>
              <a:t>Edukacja społeczeństwa i angażowanie lokalnych społeczności w rozwiązywanie problemów.</a:t>
            </a:r>
          </a:p>
          <a:p>
            <a:pPr algn="just">
              <a:lnSpc>
                <a:spcPct val="100000"/>
              </a:lnSpc>
            </a:pPr>
            <a:endParaRPr lang="pl-PL" dirty="0"/>
          </a:p>
        </p:txBody>
      </p:sp>
      <p:sp>
        <p:nvSpPr>
          <p:cNvPr id="4" name="Symbol zastępczy daty 3">
            <a:extLst>
              <a:ext uri="{FF2B5EF4-FFF2-40B4-BE49-F238E27FC236}">
                <a16:creationId xmlns:a16="http://schemas.microsoft.com/office/drawing/2014/main" id="{A6300B02-BDFD-4640-9AA3-86F4191D6E17}"/>
              </a:ext>
            </a:extLst>
          </p:cNvPr>
          <p:cNvSpPr>
            <a:spLocks noGrp="1"/>
          </p:cNvSpPr>
          <p:nvPr>
            <p:ph type="dt" sz="half" idx="10"/>
          </p:nvPr>
        </p:nvSpPr>
        <p:spPr/>
        <p:txBody>
          <a:bodyPr/>
          <a:lstStyle/>
          <a:p>
            <a:pPr rtl="0"/>
            <a:r>
              <a:rPr lang="pl-PL" noProof="0"/>
              <a:t>10-09-2021</a:t>
            </a:r>
            <a:endParaRPr lang="pl-PL" noProof="0" dirty="0"/>
          </a:p>
        </p:txBody>
      </p:sp>
      <p:sp>
        <p:nvSpPr>
          <p:cNvPr id="5" name="Symbol zastępczy stopki 4">
            <a:extLst>
              <a:ext uri="{FF2B5EF4-FFF2-40B4-BE49-F238E27FC236}">
                <a16:creationId xmlns:a16="http://schemas.microsoft.com/office/drawing/2014/main" id="{AB6DC744-2AF0-4691-A08B-359684D7BBE9}"/>
              </a:ext>
            </a:extLst>
          </p:cNvPr>
          <p:cNvSpPr>
            <a:spLocks noGrp="1"/>
          </p:cNvSpPr>
          <p:nvPr>
            <p:ph type="ftr" sz="quarter" idx="11"/>
          </p:nvPr>
        </p:nvSpPr>
        <p:spPr/>
        <p:txBody>
          <a:bodyPr/>
          <a:lstStyle/>
          <a:p>
            <a:pPr rtl="0"/>
            <a:r>
              <a:rPr lang="pl-PL" noProof="0"/>
              <a:t>Tykocin</a:t>
            </a:r>
            <a:endParaRPr lang="pl-PL" noProof="0" dirty="0"/>
          </a:p>
        </p:txBody>
      </p:sp>
      <p:sp>
        <p:nvSpPr>
          <p:cNvPr id="6" name="Symbol zastępczy numeru slajdu 5">
            <a:extLst>
              <a:ext uri="{FF2B5EF4-FFF2-40B4-BE49-F238E27FC236}">
                <a16:creationId xmlns:a16="http://schemas.microsoft.com/office/drawing/2014/main" id="{AA8CBD6E-20A2-4C52-B168-8542ACEF2E86}"/>
              </a:ext>
            </a:extLst>
          </p:cNvPr>
          <p:cNvSpPr>
            <a:spLocks noGrp="1"/>
          </p:cNvSpPr>
          <p:nvPr>
            <p:ph type="sldNum" sz="quarter" idx="12"/>
          </p:nvPr>
        </p:nvSpPr>
        <p:spPr/>
        <p:txBody>
          <a:bodyPr/>
          <a:lstStyle/>
          <a:p>
            <a:pPr rtl="0"/>
            <a:fld id="{9CD8D479-8942-46E8-A226-A4E01F7A105C}" type="slidenum">
              <a:rPr lang="pl-PL" noProof="0" smtClean="0"/>
              <a:t>13</a:t>
            </a:fld>
            <a:endParaRPr lang="pl-PL" noProof="0" dirty="0"/>
          </a:p>
        </p:txBody>
      </p:sp>
    </p:spTree>
    <p:extLst>
      <p:ext uri="{BB962C8B-B14F-4D97-AF65-F5344CB8AC3E}">
        <p14:creationId xmlns:p14="http://schemas.microsoft.com/office/powerpoint/2010/main" val="172101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E83A00-B07F-4031-AA0A-84184DB0931C}"/>
              </a:ext>
            </a:extLst>
          </p:cNvPr>
          <p:cNvSpPr>
            <a:spLocks noGrp="1"/>
          </p:cNvSpPr>
          <p:nvPr>
            <p:ph type="title"/>
          </p:nvPr>
        </p:nvSpPr>
        <p:spPr>
          <a:xfrm>
            <a:off x="867294" y="185882"/>
            <a:ext cx="10457411" cy="1183566"/>
          </a:xfrm>
        </p:spPr>
        <p:txBody>
          <a:bodyPr>
            <a:noAutofit/>
          </a:bodyPr>
          <a:lstStyle/>
          <a:p>
            <a:pPr algn="ctr"/>
            <a:r>
              <a:rPr lang="pl-PL" sz="4400" dirty="0"/>
              <a:t>Wpływ zmian klimatu na bioróżnorodność</a:t>
            </a:r>
          </a:p>
        </p:txBody>
      </p:sp>
      <p:sp>
        <p:nvSpPr>
          <p:cNvPr id="3" name="Symbol zastępczy zawartości 2">
            <a:extLst>
              <a:ext uri="{FF2B5EF4-FFF2-40B4-BE49-F238E27FC236}">
                <a16:creationId xmlns:a16="http://schemas.microsoft.com/office/drawing/2014/main" id="{9DC1D637-8582-4216-8CAA-3F436B114084}"/>
              </a:ext>
            </a:extLst>
          </p:cNvPr>
          <p:cNvSpPr>
            <a:spLocks noGrp="1"/>
          </p:cNvSpPr>
          <p:nvPr>
            <p:ph idx="1"/>
          </p:nvPr>
        </p:nvSpPr>
        <p:spPr>
          <a:xfrm>
            <a:off x="1014154" y="1459653"/>
            <a:ext cx="10690166" cy="4620682"/>
          </a:xfrm>
        </p:spPr>
        <p:txBody>
          <a:bodyPr>
            <a:noAutofit/>
          </a:bodyPr>
          <a:lstStyle/>
          <a:p>
            <a:pPr marL="365125" indent="-365125" algn="just">
              <a:lnSpc>
                <a:spcPct val="100000"/>
              </a:lnSpc>
              <a:buClr>
                <a:schemeClr val="accent1">
                  <a:lumMod val="75000"/>
                </a:schemeClr>
              </a:buClr>
              <a:buFont typeface="Wingdings" panose="05000000000000000000" pitchFamily="2" charset="2"/>
              <a:buChar char="Ø"/>
            </a:pPr>
            <a:r>
              <a:rPr lang="pl-PL" sz="2000" b="1" dirty="0"/>
              <a:t>najbardziej zagrożone siedliska: wody słodkie stojące i płynące, torfowiska, trzęsawiska, źródliska śródlądowe, siedliska lasów bagiennych, </a:t>
            </a:r>
            <a:r>
              <a:rPr lang="pl-PL" sz="2000" dirty="0"/>
              <a:t>lasy dębowe, lasy stokowe, siedliska nadbrzeżne i słonawe.</a:t>
            </a:r>
          </a:p>
          <a:p>
            <a:pPr marL="365125" indent="-365125" algn="just">
              <a:lnSpc>
                <a:spcPct val="100000"/>
              </a:lnSpc>
              <a:buClr>
                <a:schemeClr val="accent1">
                  <a:lumMod val="75000"/>
                </a:schemeClr>
              </a:buClr>
              <a:buFont typeface="Wingdings" panose="05000000000000000000" pitchFamily="2" charset="2"/>
              <a:buChar char="Ø"/>
            </a:pPr>
            <a:r>
              <a:rPr lang="pl-PL" sz="2000" b="1" dirty="0"/>
              <a:t>postępujący zanik małych powierzchniowych zbiorników wodnych: bagien, stawów, oczek wodnych, małych płytkich jezior, potoków i małych rzek – bezpośrednie zagrożenie dla gatunków bytujących lub korzystających z rezerwuarów wody pitnej.</a:t>
            </a:r>
            <a:endParaRPr lang="pl-PL" sz="2000" dirty="0"/>
          </a:p>
          <a:p>
            <a:pPr marL="365125" indent="-365125" algn="just">
              <a:lnSpc>
                <a:spcPct val="100000"/>
              </a:lnSpc>
              <a:buClr>
                <a:schemeClr val="accent1">
                  <a:lumMod val="75000"/>
                </a:schemeClr>
              </a:buClr>
              <a:buFont typeface="Wingdings" panose="05000000000000000000" pitchFamily="2" charset="2"/>
              <a:buChar char="Ø"/>
            </a:pPr>
            <a:r>
              <a:rPr lang="pl-PL" sz="2000" dirty="0"/>
              <a:t>migracje gatunków mogą zostać uniemożliwione przez niedrożność ekologiczną: brak ciągłości ekologicznej formacji roślinnych, niedrożność korytarzy ekologicznych, zbyt niskie nasycenie wyspami środowiskowymi.</a:t>
            </a:r>
          </a:p>
          <a:p>
            <a:pPr marL="365125" indent="-365125" algn="just">
              <a:lnSpc>
                <a:spcPct val="100000"/>
              </a:lnSpc>
              <a:buClr>
                <a:schemeClr val="accent1">
                  <a:lumMod val="75000"/>
                </a:schemeClr>
              </a:buClr>
              <a:buFont typeface="Wingdings" panose="05000000000000000000" pitchFamily="2" charset="2"/>
              <a:buChar char="Ø"/>
            </a:pPr>
            <a:r>
              <a:rPr lang="pl-PL" sz="2000" b="1" dirty="0"/>
              <a:t>niskie zasoby hydrologiczne wpłyną na eutrofizację i zaburzenia przepływu wód w zbiornikach.</a:t>
            </a:r>
            <a:endParaRPr lang="pl-PL" sz="2000" dirty="0"/>
          </a:p>
          <a:p>
            <a:pPr marL="365125" indent="-365125" algn="just">
              <a:lnSpc>
                <a:spcPct val="100000"/>
              </a:lnSpc>
              <a:buClr>
                <a:schemeClr val="accent1">
                  <a:lumMod val="75000"/>
                </a:schemeClr>
              </a:buClr>
              <a:buFont typeface="Wingdings" panose="05000000000000000000" pitchFamily="2" charset="2"/>
              <a:buChar char="Ø"/>
            </a:pPr>
            <a:r>
              <a:rPr lang="pl-PL" sz="2000" dirty="0"/>
              <a:t>przemieszczanie się gatunków inwazyjnych np. nawłoć kanadyjska.</a:t>
            </a:r>
          </a:p>
          <a:p>
            <a:pPr marL="365125" indent="-365125" algn="just">
              <a:lnSpc>
                <a:spcPct val="100000"/>
              </a:lnSpc>
              <a:buClr>
                <a:schemeClr val="accent1">
                  <a:lumMod val="75000"/>
                </a:schemeClr>
              </a:buClr>
              <a:buFont typeface="Wingdings" panose="05000000000000000000" pitchFamily="2" charset="2"/>
              <a:buChar char="Ø"/>
            </a:pPr>
            <a:r>
              <a:rPr lang="pl-PL" sz="2000" dirty="0"/>
              <a:t>zwiększenie częstotliwości występowania gradacji szkodników, pasożytów, chorób np. </a:t>
            </a:r>
            <a:r>
              <a:rPr lang="pl-PL" sz="2000" dirty="0" err="1"/>
              <a:t>szrotówek</a:t>
            </a:r>
            <a:r>
              <a:rPr lang="pl-PL" sz="2000" dirty="0"/>
              <a:t> </a:t>
            </a:r>
            <a:r>
              <a:rPr lang="pl-PL" sz="2000" dirty="0" err="1"/>
              <a:t>kasztanowiaczek</a:t>
            </a:r>
            <a:r>
              <a:rPr lang="pl-PL" sz="2000" dirty="0"/>
              <a:t>, kornik.</a:t>
            </a:r>
          </a:p>
        </p:txBody>
      </p:sp>
      <p:sp>
        <p:nvSpPr>
          <p:cNvPr id="4" name="Symbol zastępczy daty 3">
            <a:extLst>
              <a:ext uri="{FF2B5EF4-FFF2-40B4-BE49-F238E27FC236}">
                <a16:creationId xmlns:a16="http://schemas.microsoft.com/office/drawing/2014/main" id="{085F8FA5-F262-453C-9FBF-E1DD0B4D54BF}"/>
              </a:ext>
            </a:extLst>
          </p:cNvPr>
          <p:cNvSpPr>
            <a:spLocks noGrp="1"/>
          </p:cNvSpPr>
          <p:nvPr>
            <p:ph type="dt" sz="half" idx="10"/>
          </p:nvPr>
        </p:nvSpPr>
        <p:spPr/>
        <p:txBody>
          <a:bodyPr/>
          <a:lstStyle/>
          <a:p>
            <a:pPr rtl="0"/>
            <a:r>
              <a:rPr lang="pl-PL" noProof="0"/>
              <a:t>10-09-2021</a:t>
            </a:r>
            <a:endParaRPr lang="pl-PL" noProof="0" dirty="0"/>
          </a:p>
        </p:txBody>
      </p:sp>
      <p:sp>
        <p:nvSpPr>
          <p:cNvPr id="5" name="Symbol zastępczy stopki 4">
            <a:extLst>
              <a:ext uri="{FF2B5EF4-FFF2-40B4-BE49-F238E27FC236}">
                <a16:creationId xmlns:a16="http://schemas.microsoft.com/office/drawing/2014/main" id="{737A49C3-C2E5-4DB7-9428-345F375F4B27}"/>
              </a:ext>
            </a:extLst>
          </p:cNvPr>
          <p:cNvSpPr>
            <a:spLocks noGrp="1"/>
          </p:cNvSpPr>
          <p:nvPr>
            <p:ph type="ftr" sz="quarter" idx="11"/>
          </p:nvPr>
        </p:nvSpPr>
        <p:spPr/>
        <p:txBody>
          <a:bodyPr/>
          <a:lstStyle/>
          <a:p>
            <a:pPr rtl="0"/>
            <a:r>
              <a:rPr lang="pl-PL" noProof="0"/>
              <a:t>Tykocin</a:t>
            </a:r>
            <a:endParaRPr lang="pl-PL" noProof="0" dirty="0"/>
          </a:p>
        </p:txBody>
      </p:sp>
      <p:sp>
        <p:nvSpPr>
          <p:cNvPr id="6" name="Symbol zastępczy numeru slajdu 5">
            <a:extLst>
              <a:ext uri="{FF2B5EF4-FFF2-40B4-BE49-F238E27FC236}">
                <a16:creationId xmlns:a16="http://schemas.microsoft.com/office/drawing/2014/main" id="{3146999B-3F01-46FD-AD2E-E0B1467F11C1}"/>
              </a:ext>
            </a:extLst>
          </p:cNvPr>
          <p:cNvSpPr>
            <a:spLocks noGrp="1"/>
          </p:cNvSpPr>
          <p:nvPr>
            <p:ph type="sldNum" sz="quarter" idx="12"/>
          </p:nvPr>
        </p:nvSpPr>
        <p:spPr/>
        <p:txBody>
          <a:bodyPr/>
          <a:lstStyle/>
          <a:p>
            <a:pPr rtl="0"/>
            <a:fld id="{9CD8D479-8942-46E8-A226-A4E01F7A105C}" type="slidenum">
              <a:rPr lang="pl-PL" noProof="0" smtClean="0"/>
              <a:t>14</a:t>
            </a:fld>
            <a:endParaRPr lang="pl-PL" noProof="0" dirty="0"/>
          </a:p>
        </p:txBody>
      </p:sp>
    </p:spTree>
    <p:extLst>
      <p:ext uri="{BB962C8B-B14F-4D97-AF65-F5344CB8AC3E}">
        <p14:creationId xmlns:p14="http://schemas.microsoft.com/office/powerpoint/2010/main" val="89657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F81590-580C-4882-B442-A844809C6AD9}"/>
              </a:ext>
            </a:extLst>
          </p:cNvPr>
          <p:cNvSpPr>
            <a:spLocks noGrp="1"/>
          </p:cNvSpPr>
          <p:nvPr>
            <p:ph type="title"/>
          </p:nvPr>
        </p:nvSpPr>
        <p:spPr>
          <a:xfrm>
            <a:off x="1105452" y="382435"/>
            <a:ext cx="10349486" cy="1183566"/>
          </a:xfrm>
        </p:spPr>
        <p:txBody>
          <a:bodyPr>
            <a:noAutofit/>
          </a:bodyPr>
          <a:lstStyle/>
          <a:p>
            <a:r>
              <a:rPr lang="pl-PL" sz="4000" dirty="0"/>
              <a:t>Systemy i metody retencji wody </a:t>
            </a:r>
            <a:br>
              <a:rPr lang="pl-PL" sz="4000" dirty="0"/>
            </a:br>
            <a:r>
              <a:rPr lang="pl-PL" sz="4000" dirty="0"/>
              <a:t>na obszarach wiejskich </a:t>
            </a:r>
          </a:p>
        </p:txBody>
      </p:sp>
      <p:graphicFrame>
        <p:nvGraphicFramePr>
          <p:cNvPr id="4" name="Tabela 4">
            <a:extLst>
              <a:ext uri="{FF2B5EF4-FFF2-40B4-BE49-F238E27FC236}">
                <a16:creationId xmlns:a16="http://schemas.microsoft.com/office/drawing/2014/main" id="{04502AA6-876A-4C6E-BAD8-FC0598FB6610}"/>
              </a:ext>
            </a:extLst>
          </p:cNvPr>
          <p:cNvGraphicFramePr>
            <a:graphicFrameLocks noGrp="1"/>
          </p:cNvGraphicFramePr>
          <p:nvPr>
            <p:extLst>
              <p:ext uri="{D42A27DB-BD31-4B8C-83A1-F6EECF244321}">
                <p14:modId xmlns:p14="http://schemas.microsoft.com/office/powerpoint/2010/main" val="3803294011"/>
              </p:ext>
            </p:extLst>
          </p:nvPr>
        </p:nvGraphicFramePr>
        <p:xfrm>
          <a:off x="1105452" y="1748882"/>
          <a:ext cx="9983726" cy="4744376"/>
        </p:xfrm>
        <a:graphic>
          <a:graphicData uri="http://schemas.openxmlformats.org/drawingml/2006/table">
            <a:tbl>
              <a:tblPr firstRow="1" bandRow="1">
                <a:tableStyleId>{5C22544A-7EE6-4342-B048-85BDC9FD1C3A}</a:tableStyleId>
              </a:tblPr>
              <a:tblGrid>
                <a:gridCol w="2669331">
                  <a:extLst>
                    <a:ext uri="{9D8B030D-6E8A-4147-A177-3AD203B41FA5}">
                      <a16:colId xmlns:a16="http://schemas.microsoft.com/office/drawing/2014/main" val="2002712402"/>
                    </a:ext>
                  </a:extLst>
                </a:gridCol>
                <a:gridCol w="7314395">
                  <a:extLst>
                    <a:ext uri="{9D8B030D-6E8A-4147-A177-3AD203B41FA5}">
                      <a16:colId xmlns:a16="http://schemas.microsoft.com/office/drawing/2014/main" val="849029154"/>
                    </a:ext>
                  </a:extLst>
                </a:gridCol>
              </a:tblGrid>
              <a:tr h="4949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none" strike="noStrike" kern="1200" baseline="0" dirty="0">
                          <a:solidFill>
                            <a:schemeClr val="lt1"/>
                          </a:solidFill>
                          <a:latin typeface="+mn-lt"/>
                          <a:ea typeface="+mn-ea"/>
                          <a:cs typeface="+mn-cs"/>
                        </a:rPr>
                        <a:t>Zasoby wodne </a:t>
                      </a:r>
                      <a:r>
                        <a:rPr lang="pl-PL" sz="2000" b="0" i="0" u="none" strike="noStrike" kern="1200" baseline="0" dirty="0">
                          <a:solidFill>
                            <a:schemeClr val="lt1"/>
                          </a:solidFill>
                          <a:latin typeface="+mn-lt"/>
                          <a:ea typeface="+mn-ea"/>
                          <a:cs typeface="+mn-cs"/>
                        </a:rPr>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none" strike="noStrike" kern="1200" baseline="0" dirty="0">
                          <a:solidFill>
                            <a:schemeClr val="lt1"/>
                          </a:solidFill>
                          <a:latin typeface="+mn-lt"/>
                          <a:ea typeface="+mn-ea"/>
                          <a:cs typeface="+mn-cs"/>
                        </a:rPr>
                        <a:t>Systemy i metody </a:t>
                      </a:r>
                      <a:r>
                        <a:rPr lang="pl-PL" sz="20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2866148453"/>
                  </a:ext>
                </a:extLst>
              </a:tr>
              <a:tr h="21939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none" strike="noStrike" kern="1200" baseline="0" dirty="0">
                          <a:solidFill>
                            <a:schemeClr val="dk1"/>
                          </a:solidFill>
                          <a:latin typeface="+mn-lt"/>
                          <a:ea typeface="+mn-ea"/>
                          <a:cs typeface="+mn-cs"/>
                        </a:rPr>
                        <a:t>Retencja krajobrazowa (siedliskowa): </a:t>
                      </a:r>
                      <a:r>
                        <a:rPr lang="pl-PL" sz="2000" b="1" i="0" u="sng" strike="noStrike" kern="1200" baseline="0" dirty="0">
                          <a:solidFill>
                            <a:schemeClr val="dk1"/>
                          </a:solidFill>
                          <a:effectLst>
                            <a:outerShdw blurRad="38100" dist="38100" dir="2700000" algn="tl">
                              <a:srgbClr val="000000">
                                <a:alpha val="43137"/>
                              </a:srgbClr>
                            </a:outerShdw>
                          </a:effectLst>
                          <a:latin typeface="+mn-lt"/>
                          <a:ea typeface="+mn-ea"/>
                          <a:cs typeface="+mn-cs"/>
                        </a:rPr>
                        <a:t>planowanie przestrzenne </a:t>
                      </a:r>
                      <a:r>
                        <a:rPr lang="pl-PL" sz="2000" b="0" i="0" u="none" strike="noStrike" kern="1200" baseline="0" dirty="0">
                          <a:solidFill>
                            <a:schemeClr val="dk1"/>
                          </a:solidFill>
                          <a:latin typeface="+mn-lt"/>
                          <a:ea typeface="+mn-ea"/>
                          <a:cs typeface="+mn-cs"/>
                        </a:rPr>
                        <a:t>	</a:t>
                      </a:r>
                    </a:p>
                    <a:p>
                      <a:endParaRPr lang="pl-PL" sz="2000" b="0" dirty="0"/>
                    </a:p>
                  </a:txBody>
                  <a:tcPr/>
                </a:tc>
                <a:tc>
                  <a:txBody>
                    <a:bodyPr/>
                    <a:lstStyle/>
                    <a:p>
                      <a:pPr algn="just"/>
                      <a:r>
                        <a:rPr lang="pl-PL" sz="2000" b="0" i="0" u="none" strike="noStrike" kern="1200" baseline="0" dirty="0">
                          <a:solidFill>
                            <a:schemeClr val="dk1"/>
                          </a:solidFill>
                          <a:latin typeface="+mn-lt"/>
                          <a:ea typeface="+mn-ea"/>
                          <a:cs typeface="+mn-cs"/>
                        </a:rPr>
                        <a:t>Systemy kształtujące właściwą strukturę użytkowania ziemi poprzez: </a:t>
                      </a:r>
                    </a:p>
                    <a:p>
                      <a:pPr marL="342900" indent="-342900" algn="just">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układ pól ornych, użytków zielonych, lasów, użytków ekologicznych i stawów,</a:t>
                      </a:r>
                    </a:p>
                    <a:p>
                      <a:pPr marL="342900" indent="-342900" algn="just">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zalesianie, tworzenie pasów ochronnych, </a:t>
                      </a:r>
                      <a:r>
                        <a:rPr lang="pl-PL" sz="2000" b="0" i="0" u="none" strike="noStrike" kern="1200" baseline="0" dirty="0" err="1">
                          <a:solidFill>
                            <a:schemeClr val="dk1"/>
                          </a:solidFill>
                          <a:latin typeface="+mn-lt"/>
                          <a:ea typeface="+mn-ea"/>
                          <a:cs typeface="+mn-cs"/>
                        </a:rPr>
                        <a:t>zadrzewień</a:t>
                      </a:r>
                      <a:r>
                        <a:rPr lang="pl-PL" sz="2000" b="0" i="0" u="none" strike="noStrike" kern="1200" baseline="0" dirty="0">
                          <a:solidFill>
                            <a:schemeClr val="dk1"/>
                          </a:solidFill>
                          <a:latin typeface="+mn-lt"/>
                          <a:ea typeface="+mn-ea"/>
                          <a:cs typeface="+mn-cs"/>
                        </a:rPr>
                        <a:t>, tarasów,</a:t>
                      </a:r>
                    </a:p>
                    <a:p>
                      <a:pPr marL="342900" indent="-342900" algn="just">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powiększanie obszarów podmokłych, torfowisk i bagien, wtórne nawadnianie torfowisk. 	</a:t>
                      </a:r>
                    </a:p>
                  </a:txBody>
                  <a:tcPr/>
                </a:tc>
                <a:extLst>
                  <a:ext uri="{0D108BD9-81ED-4DB2-BD59-A6C34878D82A}">
                    <a16:rowId xmlns:a16="http://schemas.microsoft.com/office/drawing/2014/main" val="3829404650"/>
                  </a:ext>
                </a:extLst>
              </a:tr>
              <a:tr h="20243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none" strike="noStrike" kern="1200" baseline="0" dirty="0">
                          <a:solidFill>
                            <a:schemeClr val="dk1"/>
                          </a:solidFill>
                          <a:latin typeface="+mn-lt"/>
                          <a:ea typeface="+mn-ea"/>
                          <a:cs typeface="+mn-cs"/>
                        </a:rPr>
                        <a:t>Retencja glebowa: </a:t>
                      </a:r>
                      <a:r>
                        <a:rPr lang="pl-PL" sz="2000" b="1" i="0" u="sng" strike="noStrike" kern="1200" baseline="0" dirty="0">
                          <a:solidFill>
                            <a:schemeClr val="dk1"/>
                          </a:solidFill>
                          <a:effectLst>
                            <a:outerShdw blurRad="38100" dist="38100" dir="2700000" algn="tl">
                              <a:srgbClr val="000000">
                                <a:alpha val="43137"/>
                              </a:srgbClr>
                            </a:outerShdw>
                          </a:effectLst>
                          <a:latin typeface="+mn-lt"/>
                          <a:ea typeface="+mn-ea"/>
                          <a:cs typeface="+mn-cs"/>
                        </a:rPr>
                        <a:t>technologia rolnicza 	</a:t>
                      </a:r>
                    </a:p>
                    <a:p>
                      <a:endParaRPr lang="pl-PL" sz="2000" b="0" dirty="0"/>
                    </a:p>
                  </a:txBody>
                  <a:tcPr/>
                </a:tc>
                <a:tc>
                  <a:txBody>
                    <a:bodyPr/>
                    <a:lstStyle/>
                    <a:p>
                      <a:pPr algn="just"/>
                      <a:r>
                        <a:rPr lang="pl-PL" sz="2000" b="0" i="0" u="none" strike="noStrike" kern="1200" baseline="0" dirty="0">
                          <a:solidFill>
                            <a:schemeClr val="dk1"/>
                          </a:solidFill>
                          <a:latin typeface="+mn-lt"/>
                          <a:ea typeface="+mn-ea"/>
                          <a:cs typeface="+mn-cs"/>
                        </a:rPr>
                        <a:t>Systemy upraw kształtujące gospodarkę wodną w profilu glebowym: </a:t>
                      </a:r>
                    </a:p>
                    <a:p>
                      <a:pPr marL="342900" indent="-342900" algn="just">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poprawa struktury gleby (zróżnicowana porowatość), odwadnianie rolnicze, wapnowanie, odpowiednie zabiegi agrotechniczne, właściwy płodozmian, zwiększanie zawartości materii organicznej w glebie </a:t>
                      </a:r>
                      <a:endParaRPr lang="pl-PL" sz="2000" b="0" dirty="0"/>
                    </a:p>
                  </a:txBody>
                  <a:tcPr/>
                </a:tc>
                <a:extLst>
                  <a:ext uri="{0D108BD9-81ED-4DB2-BD59-A6C34878D82A}">
                    <a16:rowId xmlns:a16="http://schemas.microsoft.com/office/drawing/2014/main" val="1094788026"/>
                  </a:ext>
                </a:extLst>
              </a:tr>
            </a:tbl>
          </a:graphicData>
        </a:graphic>
      </p:graphicFrame>
      <p:sp>
        <p:nvSpPr>
          <p:cNvPr id="10" name="Symbol zastępczy daty 9">
            <a:extLst>
              <a:ext uri="{FF2B5EF4-FFF2-40B4-BE49-F238E27FC236}">
                <a16:creationId xmlns:a16="http://schemas.microsoft.com/office/drawing/2014/main" id="{6C6BE6DC-B225-44A5-A221-797400E94181}"/>
              </a:ext>
            </a:extLst>
          </p:cNvPr>
          <p:cNvSpPr>
            <a:spLocks noGrp="1"/>
          </p:cNvSpPr>
          <p:nvPr>
            <p:ph type="dt" sz="half" idx="10"/>
          </p:nvPr>
        </p:nvSpPr>
        <p:spPr/>
        <p:txBody>
          <a:bodyPr/>
          <a:lstStyle/>
          <a:p>
            <a:pPr rtl="0"/>
            <a:r>
              <a:rPr lang="pl-PL" noProof="0"/>
              <a:t>10-09-2021</a:t>
            </a:r>
            <a:endParaRPr lang="pl-PL" noProof="0" dirty="0"/>
          </a:p>
        </p:txBody>
      </p:sp>
      <p:sp>
        <p:nvSpPr>
          <p:cNvPr id="11" name="Symbol zastępczy stopki 10">
            <a:extLst>
              <a:ext uri="{FF2B5EF4-FFF2-40B4-BE49-F238E27FC236}">
                <a16:creationId xmlns:a16="http://schemas.microsoft.com/office/drawing/2014/main" id="{7F0154B4-AA1E-41DC-8BA9-A7BBE4FAC5D0}"/>
              </a:ext>
            </a:extLst>
          </p:cNvPr>
          <p:cNvSpPr>
            <a:spLocks noGrp="1"/>
          </p:cNvSpPr>
          <p:nvPr>
            <p:ph type="ftr" sz="quarter" idx="11"/>
          </p:nvPr>
        </p:nvSpPr>
        <p:spPr/>
        <p:txBody>
          <a:bodyPr/>
          <a:lstStyle/>
          <a:p>
            <a:pPr rtl="0"/>
            <a:r>
              <a:rPr lang="pl-PL" noProof="0"/>
              <a:t>Tykocin</a:t>
            </a:r>
            <a:endParaRPr lang="pl-PL" noProof="0" dirty="0"/>
          </a:p>
        </p:txBody>
      </p:sp>
      <p:sp>
        <p:nvSpPr>
          <p:cNvPr id="12" name="Symbol zastępczy numeru slajdu 11">
            <a:extLst>
              <a:ext uri="{FF2B5EF4-FFF2-40B4-BE49-F238E27FC236}">
                <a16:creationId xmlns:a16="http://schemas.microsoft.com/office/drawing/2014/main" id="{CC95FBCB-8BAD-46F7-81EF-F07B9CCB5842}"/>
              </a:ext>
            </a:extLst>
          </p:cNvPr>
          <p:cNvSpPr>
            <a:spLocks noGrp="1"/>
          </p:cNvSpPr>
          <p:nvPr>
            <p:ph type="sldNum" sz="quarter" idx="12"/>
          </p:nvPr>
        </p:nvSpPr>
        <p:spPr/>
        <p:txBody>
          <a:bodyPr/>
          <a:lstStyle/>
          <a:p>
            <a:pPr rtl="0"/>
            <a:fld id="{9CD8D479-8942-46E8-A226-A4E01F7A105C}" type="slidenum">
              <a:rPr lang="pl-PL" noProof="0" smtClean="0"/>
              <a:t>15</a:t>
            </a:fld>
            <a:endParaRPr lang="pl-PL" noProof="0" dirty="0"/>
          </a:p>
        </p:txBody>
      </p:sp>
    </p:spTree>
    <p:extLst>
      <p:ext uri="{BB962C8B-B14F-4D97-AF65-F5344CB8AC3E}">
        <p14:creationId xmlns:p14="http://schemas.microsoft.com/office/powerpoint/2010/main" val="271206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F81590-580C-4882-B442-A844809C6AD9}"/>
              </a:ext>
            </a:extLst>
          </p:cNvPr>
          <p:cNvSpPr>
            <a:spLocks noGrp="1"/>
          </p:cNvSpPr>
          <p:nvPr>
            <p:ph type="title"/>
          </p:nvPr>
        </p:nvSpPr>
        <p:spPr>
          <a:xfrm>
            <a:off x="1410025" y="501042"/>
            <a:ext cx="9371949" cy="1183566"/>
          </a:xfrm>
        </p:spPr>
        <p:txBody>
          <a:bodyPr>
            <a:noAutofit/>
          </a:bodyPr>
          <a:lstStyle/>
          <a:p>
            <a:r>
              <a:rPr lang="pl-PL" sz="4400" dirty="0"/>
              <a:t>Systemy i metody retencji wody </a:t>
            </a:r>
            <a:br>
              <a:rPr lang="pl-PL" sz="4400" dirty="0"/>
            </a:br>
            <a:r>
              <a:rPr lang="pl-PL" sz="4400" dirty="0"/>
              <a:t>na obszarach wiejskich </a:t>
            </a:r>
          </a:p>
        </p:txBody>
      </p:sp>
      <p:sp>
        <p:nvSpPr>
          <p:cNvPr id="3" name="Symbol zastępczy zawartości 2">
            <a:extLst>
              <a:ext uri="{FF2B5EF4-FFF2-40B4-BE49-F238E27FC236}">
                <a16:creationId xmlns:a16="http://schemas.microsoft.com/office/drawing/2014/main" id="{817635E7-1583-4E4E-AFB2-180CBF618C57}"/>
              </a:ext>
            </a:extLst>
          </p:cNvPr>
          <p:cNvSpPr>
            <a:spLocks noGrp="1"/>
          </p:cNvSpPr>
          <p:nvPr>
            <p:ph idx="1"/>
          </p:nvPr>
        </p:nvSpPr>
        <p:spPr/>
        <p:txBody>
          <a:bodyPr>
            <a:normAutofit/>
          </a:bodyPr>
          <a:lstStyle/>
          <a:p>
            <a:endParaRPr lang="pl-PL" dirty="0"/>
          </a:p>
          <a:p>
            <a:pPr marL="0" indent="0">
              <a:buNone/>
            </a:pPr>
            <a:endParaRPr lang="pl-PL" dirty="0"/>
          </a:p>
        </p:txBody>
      </p:sp>
      <p:graphicFrame>
        <p:nvGraphicFramePr>
          <p:cNvPr id="4" name="Tabela 4">
            <a:extLst>
              <a:ext uri="{FF2B5EF4-FFF2-40B4-BE49-F238E27FC236}">
                <a16:creationId xmlns:a16="http://schemas.microsoft.com/office/drawing/2014/main" id="{04502AA6-876A-4C6E-BAD8-FC0598FB6610}"/>
              </a:ext>
            </a:extLst>
          </p:cNvPr>
          <p:cNvGraphicFramePr>
            <a:graphicFrameLocks noGrp="1"/>
          </p:cNvGraphicFramePr>
          <p:nvPr>
            <p:extLst>
              <p:ext uri="{D42A27DB-BD31-4B8C-83A1-F6EECF244321}">
                <p14:modId xmlns:p14="http://schemas.microsoft.com/office/powerpoint/2010/main" val="1786947025"/>
              </p:ext>
            </p:extLst>
          </p:nvPr>
        </p:nvGraphicFramePr>
        <p:xfrm>
          <a:off x="1410024" y="1987509"/>
          <a:ext cx="9562775" cy="3882513"/>
        </p:xfrm>
        <a:graphic>
          <a:graphicData uri="http://schemas.openxmlformats.org/drawingml/2006/table">
            <a:tbl>
              <a:tblPr firstRow="1" bandRow="1">
                <a:tableStyleId>{5C22544A-7EE6-4342-B048-85BDC9FD1C3A}</a:tableStyleId>
              </a:tblPr>
              <a:tblGrid>
                <a:gridCol w="3075794">
                  <a:extLst>
                    <a:ext uri="{9D8B030D-6E8A-4147-A177-3AD203B41FA5}">
                      <a16:colId xmlns:a16="http://schemas.microsoft.com/office/drawing/2014/main" val="2002712402"/>
                    </a:ext>
                  </a:extLst>
                </a:gridCol>
                <a:gridCol w="6486981">
                  <a:extLst>
                    <a:ext uri="{9D8B030D-6E8A-4147-A177-3AD203B41FA5}">
                      <a16:colId xmlns:a16="http://schemas.microsoft.com/office/drawing/2014/main" val="849029154"/>
                    </a:ext>
                  </a:extLst>
                </a:gridCol>
              </a:tblGrid>
              <a:tr h="4382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none" strike="noStrike" kern="1200" baseline="0" dirty="0">
                          <a:solidFill>
                            <a:schemeClr val="lt1"/>
                          </a:solidFill>
                          <a:latin typeface="+mn-lt"/>
                          <a:ea typeface="+mn-ea"/>
                          <a:cs typeface="+mn-cs"/>
                        </a:rPr>
                        <a:t>Zasoby wodne </a:t>
                      </a:r>
                      <a:r>
                        <a:rPr lang="pl-PL" sz="2000" b="0" i="0" u="none" strike="noStrike" kern="1200" baseline="0" dirty="0">
                          <a:solidFill>
                            <a:schemeClr val="lt1"/>
                          </a:solidFill>
                          <a:latin typeface="+mn-lt"/>
                          <a:ea typeface="+mn-ea"/>
                          <a:cs typeface="+mn-cs"/>
                        </a:rPr>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none" strike="noStrike" kern="1200" baseline="0" dirty="0">
                          <a:solidFill>
                            <a:schemeClr val="lt1"/>
                          </a:solidFill>
                          <a:latin typeface="+mn-lt"/>
                          <a:ea typeface="+mn-ea"/>
                          <a:cs typeface="+mn-cs"/>
                        </a:rPr>
                        <a:t>Systemy i metody </a:t>
                      </a:r>
                      <a:r>
                        <a:rPr lang="pl-PL" sz="20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2866148453"/>
                  </a:ext>
                </a:extLst>
              </a:tr>
              <a:tr h="23882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none" strike="noStrike" kern="1200" baseline="0" dirty="0">
                          <a:solidFill>
                            <a:schemeClr val="dk1"/>
                          </a:solidFill>
                          <a:latin typeface="+mn-lt"/>
                          <a:ea typeface="+mn-ea"/>
                          <a:cs typeface="+mn-cs"/>
                        </a:rPr>
                        <a:t>Retencja wód podziemnych: </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sng" strike="noStrike" kern="1200" baseline="0" dirty="0">
                          <a:solidFill>
                            <a:schemeClr val="dk1"/>
                          </a:solidFill>
                          <a:effectLst>
                            <a:outerShdw blurRad="38100" dist="38100" dir="2700000" algn="tl">
                              <a:srgbClr val="000000">
                                <a:alpha val="43137"/>
                              </a:srgbClr>
                            </a:outerShdw>
                          </a:effectLst>
                          <a:latin typeface="+mn-lt"/>
                          <a:ea typeface="+mn-ea"/>
                          <a:cs typeface="+mn-cs"/>
                        </a:rPr>
                        <a:t>rolnictwo i planowanie przestrzenne </a:t>
                      </a:r>
                      <a:r>
                        <a:rPr lang="pl-PL" sz="2000" b="0" i="0" u="none" strike="noStrike" kern="1200" baseline="0" dirty="0">
                          <a:solidFill>
                            <a:schemeClr val="dk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2000" b="0" i="0" u="none" strike="noStrike" kern="1200" baseline="0" dirty="0">
                          <a:solidFill>
                            <a:schemeClr val="dk1"/>
                          </a:solidFill>
                          <a:latin typeface="+mn-lt"/>
                          <a:ea typeface="+mn-ea"/>
                          <a:cs typeface="+mn-cs"/>
                        </a:rPr>
                        <a:t>	</a:t>
                      </a:r>
                    </a:p>
                    <a:p>
                      <a:pPr>
                        <a:lnSpc>
                          <a:spcPct val="100000"/>
                        </a:lnSpc>
                      </a:pPr>
                      <a:endParaRPr lang="pl-PL" sz="2000" dirty="0"/>
                    </a:p>
                  </a:txBody>
                  <a:tcPr/>
                </a:tc>
                <a:tc>
                  <a:txBody>
                    <a:bodyPr/>
                    <a:lstStyle/>
                    <a:p>
                      <a:pPr>
                        <a:lnSpc>
                          <a:spcPct val="100000"/>
                        </a:lnSpc>
                      </a:pPr>
                      <a:r>
                        <a:rPr lang="pl-PL" sz="2000" b="0" i="0" u="none" strike="noStrike" kern="1200" baseline="0" dirty="0">
                          <a:solidFill>
                            <a:schemeClr val="dk1"/>
                          </a:solidFill>
                          <a:latin typeface="+mn-lt"/>
                          <a:ea typeface="+mn-ea"/>
                          <a:cs typeface="+mn-cs"/>
                        </a:rPr>
                        <a:t>Uprawy i systemy drenarskie ograniczające spływ powierzchniowy: </a:t>
                      </a:r>
                    </a:p>
                    <a:p>
                      <a:pPr marL="342900" indent="-342900">
                        <a:lnSpc>
                          <a:spcPct val="100000"/>
                        </a:lnSpc>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tworzenie „szorstkich” powierzchni terenu,</a:t>
                      </a:r>
                    </a:p>
                    <a:p>
                      <a:pPr marL="342900" indent="-342900">
                        <a:lnSpc>
                          <a:spcPct val="100000"/>
                        </a:lnSpc>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zwiększanie przepuszczalności wody w glebie (głęboka orka),</a:t>
                      </a:r>
                    </a:p>
                    <a:p>
                      <a:pPr marL="342900" indent="-342900">
                        <a:lnSpc>
                          <a:spcPct val="100000"/>
                        </a:lnSpc>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zabiegi przeciwdziałające erozji, </a:t>
                      </a:r>
                      <a:r>
                        <a:rPr lang="pl-PL" sz="2000" b="0" i="0" u="none" strike="noStrike" kern="1200" baseline="0" dirty="0" err="1">
                          <a:solidFill>
                            <a:schemeClr val="dk1"/>
                          </a:solidFill>
                          <a:latin typeface="+mn-lt"/>
                          <a:ea typeface="+mn-ea"/>
                          <a:cs typeface="+mn-cs"/>
                        </a:rPr>
                        <a:t>fitodrenaż</a:t>
                      </a:r>
                      <a:r>
                        <a:rPr lang="pl-PL" sz="2000" b="0" i="0" u="none" strike="noStrike" kern="1200" baseline="0" dirty="0">
                          <a:solidFill>
                            <a:schemeClr val="dk1"/>
                          </a:solidFill>
                          <a:latin typeface="+mn-lt"/>
                          <a:ea typeface="+mn-ea"/>
                          <a:cs typeface="+mn-cs"/>
                        </a:rPr>
                        <a:t> i rolnicze zabiegi odwadniające,</a:t>
                      </a:r>
                    </a:p>
                    <a:p>
                      <a:pPr marL="342900" indent="-342900">
                        <a:lnSpc>
                          <a:spcPct val="100000"/>
                        </a:lnSpc>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kontrola odpływu z systemów drenarskich,</a:t>
                      </a:r>
                    </a:p>
                    <a:p>
                      <a:pPr marL="342900" indent="-342900">
                        <a:lnSpc>
                          <a:spcPct val="100000"/>
                        </a:lnSpc>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budowa stawów i studzienek infiltracyjnych dla gromadzenia odpływu opadów z utwardzonych powierzchni.</a:t>
                      </a:r>
                    </a:p>
                  </a:txBody>
                  <a:tcPr/>
                </a:tc>
                <a:extLst>
                  <a:ext uri="{0D108BD9-81ED-4DB2-BD59-A6C34878D82A}">
                    <a16:rowId xmlns:a16="http://schemas.microsoft.com/office/drawing/2014/main" val="3829404650"/>
                  </a:ext>
                </a:extLst>
              </a:tr>
            </a:tbl>
          </a:graphicData>
        </a:graphic>
      </p:graphicFrame>
      <p:sp>
        <p:nvSpPr>
          <p:cNvPr id="5" name="Symbol zastępczy daty 4">
            <a:extLst>
              <a:ext uri="{FF2B5EF4-FFF2-40B4-BE49-F238E27FC236}">
                <a16:creationId xmlns:a16="http://schemas.microsoft.com/office/drawing/2014/main" id="{72AF4743-DC99-47E9-A44C-E841D5C06122}"/>
              </a:ext>
            </a:extLst>
          </p:cNvPr>
          <p:cNvSpPr>
            <a:spLocks noGrp="1"/>
          </p:cNvSpPr>
          <p:nvPr>
            <p:ph type="dt" sz="half" idx="10"/>
          </p:nvPr>
        </p:nvSpPr>
        <p:spPr/>
        <p:txBody>
          <a:bodyPr/>
          <a:lstStyle/>
          <a:p>
            <a:pPr rtl="0"/>
            <a:r>
              <a:rPr lang="pl-PL" noProof="0"/>
              <a:t>10-09-2021</a:t>
            </a:r>
            <a:endParaRPr lang="pl-PL" noProof="0" dirty="0"/>
          </a:p>
        </p:txBody>
      </p:sp>
      <p:sp>
        <p:nvSpPr>
          <p:cNvPr id="6" name="Symbol zastępczy stopki 5">
            <a:extLst>
              <a:ext uri="{FF2B5EF4-FFF2-40B4-BE49-F238E27FC236}">
                <a16:creationId xmlns:a16="http://schemas.microsoft.com/office/drawing/2014/main" id="{82C5A414-C1FE-4613-AA7E-715CE3176E6C}"/>
              </a:ext>
            </a:extLst>
          </p:cNvPr>
          <p:cNvSpPr>
            <a:spLocks noGrp="1"/>
          </p:cNvSpPr>
          <p:nvPr>
            <p:ph type="ftr" sz="quarter" idx="11"/>
          </p:nvPr>
        </p:nvSpPr>
        <p:spPr/>
        <p:txBody>
          <a:bodyPr/>
          <a:lstStyle/>
          <a:p>
            <a:pPr rtl="0"/>
            <a:r>
              <a:rPr lang="pl-PL" noProof="0"/>
              <a:t>Tykocin</a:t>
            </a:r>
            <a:endParaRPr lang="pl-PL" noProof="0" dirty="0"/>
          </a:p>
        </p:txBody>
      </p:sp>
      <p:sp>
        <p:nvSpPr>
          <p:cNvPr id="7" name="Symbol zastępczy numeru slajdu 6">
            <a:extLst>
              <a:ext uri="{FF2B5EF4-FFF2-40B4-BE49-F238E27FC236}">
                <a16:creationId xmlns:a16="http://schemas.microsoft.com/office/drawing/2014/main" id="{80149911-62EB-4E57-A265-98689890339B}"/>
              </a:ext>
            </a:extLst>
          </p:cNvPr>
          <p:cNvSpPr>
            <a:spLocks noGrp="1"/>
          </p:cNvSpPr>
          <p:nvPr>
            <p:ph type="sldNum" sz="quarter" idx="12"/>
          </p:nvPr>
        </p:nvSpPr>
        <p:spPr/>
        <p:txBody>
          <a:bodyPr/>
          <a:lstStyle/>
          <a:p>
            <a:pPr rtl="0"/>
            <a:fld id="{9CD8D479-8942-46E8-A226-A4E01F7A105C}" type="slidenum">
              <a:rPr lang="pl-PL" noProof="0" smtClean="0"/>
              <a:t>16</a:t>
            </a:fld>
            <a:endParaRPr lang="pl-PL" noProof="0" dirty="0"/>
          </a:p>
        </p:txBody>
      </p:sp>
    </p:spTree>
    <p:extLst>
      <p:ext uri="{BB962C8B-B14F-4D97-AF65-F5344CB8AC3E}">
        <p14:creationId xmlns:p14="http://schemas.microsoft.com/office/powerpoint/2010/main" val="381312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F81590-580C-4882-B442-A844809C6AD9}"/>
              </a:ext>
            </a:extLst>
          </p:cNvPr>
          <p:cNvSpPr>
            <a:spLocks noGrp="1"/>
          </p:cNvSpPr>
          <p:nvPr>
            <p:ph type="title"/>
          </p:nvPr>
        </p:nvSpPr>
        <p:spPr>
          <a:xfrm>
            <a:off x="1025448" y="671317"/>
            <a:ext cx="9371949" cy="1183566"/>
          </a:xfrm>
        </p:spPr>
        <p:txBody>
          <a:bodyPr>
            <a:noAutofit/>
          </a:bodyPr>
          <a:lstStyle/>
          <a:p>
            <a:r>
              <a:rPr lang="pl-PL" sz="4400" dirty="0"/>
              <a:t>Systemy i metody retencji wody </a:t>
            </a:r>
            <a:br>
              <a:rPr lang="pl-PL" sz="4400" dirty="0"/>
            </a:br>
            <a:r>
              <a:rPr lang="pl-PL" sz="4400" dirty="0"/>
              <a:t>na obszarach wiejskich </a:t>
            </a:r>
          </a:p>
        </p:txBody>
      </p:sp>
      <p:sp>
        <p:nvSpPr>
          <p:cNvPr id="3" name="Symbol zastępczy zawartości 2">
            <a:extLst>
              <a:ext uri="{FF2B5EF4-FFF2-40B4-BE49-F238E27FC236}">
                <a16:creationId xmlns:a16="http://schemas.microsoft.com/office/drawing/2014/main" id="{817635E7-1583-4E4E-AFB2-180CBF618C57}"/>
              </a:ext>
            </a:extLst>
          </p:cNvPr>
          <p:cNvSpPr>
            <a:spLocks noGrp="1"/>
          </p:cNvSpPr>
          <p:nvPr>
            <p:ph idx="1"/>
          </p:nvPr>
        </p:nvSpPr>
        <p:spPr/>
        <p:txBody>
          <a:bodyPr>
            <a:normAutofit/>
          </a:bodyPr>
          <a:lstStyle/>
          <a:p>
            <a:endParaRPr lang="pl-PL" dirty="0"/>
          </a:p>
          <a:p>
            <a:pPr marL="0" indent="0">
              <a:buNone/>
            </a:pPr>
            <a:endParaRPr lang="pl-PL" dirty="0"/>
          </a:p>
        </p:txBody>
      </p:sp>
      <p:graphicFrame>
        <p:nvGraphicFramePr>
          <p:cNvPr id="4" name="Tabela 4">
            <a:extLst>
              <a:ext uri="{FF2B5EF4-FFF2-40B4-BE49-F238E27FC236}">
                <a16:creationId xmlns:a16="http://schemas.microsoft.com/office/drawing/2014/main" id="{04502AA6-876A-4C6E-BAD8-FC0598FB6610}"/>
              </a:ext>
            </a:extLst>
          </p:cNvPr>
          <p:cNvGraphicFramePr>
            <a:graphicFrameLocks noGrp="1"/>
          </p:cNvGraphicFramePr>
          <p:nvPr>
            <p:extLst>
              <p:ext uri="{D42A27DB-BD31-4B8C-83A1-F6EECF244321}">
                <p14:modId xmlns:p14="http://schemas.microsoft.com/office/powerpoint/2010/main" val="2042106010"/>
              </p:ext>
            </p:extLst>
          </p:nvPr>
        </p:nvGraphicFramePr>
        <p:xfrm>
          <a:off x="1025448" y="2255979"/>
          <a:ext cx="10141104" cy="3529607"/>
        </p:xfrm>
        <a:graphic>
          <a:graphicData uri="http://schemas.openxmlformats.org/drawingml/2006/table">
            <a:tbl>
              <a:tblPr firstRow="1" bandRow="1">
                <a:tableStyleId>{5C22544A-7EE6-4342-B048-85BDC9FD1C3A}</a:tableStyleId>
              </a:tblPr>
              <a:tblGrid>
                <a:gridCol w="3150581">
                  <a:extLst>
                    <a:ext uri="{9D8B030D-6E8A-4147-A177-3AD203B41FA5}">
                      <a16:colId xmlns:a16="http://schemas.microsoft.com/office/drawing/2014/main" val="2002712402"/>
                    </a:ext>
                  </a:extLst>
                </a:gridCol>
                <a:gridCol w="6990523">
                  <a:extLst>
                    <a:ext uri="{9D8B030D-6E8A-4147-A177-3AD203B41FA5}">
                      <a16:colId xmlns:a16="http://schemas.microsoft.com/office/drawing/2014/main" val="849029154"/>
                    </a:ext>
                  </a:extLst>
                </a:gridCol>
              </a:tblGrid>
              <a:tr h="4564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none" strike="noStrike" kern="1200" baseline="0" dirty="0">
                          <a:solidFill>
                            <a:schemeClr val="lt1"/>
                          </a:solidFill>
                          <a:latin typeface="+mn-lt"/>
                          <a:ea typeface="+mn-ea"/>
                          <a:cs typeface="+mn-cs"/>
                        </a:rPr>
                        <a:t>Zasoby wodne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none" strike="noStrike" kern="1200" baseline="0" dirty="0">
                          <a:solidFill>
                            <a:schemeClr val="lt1"/>
                          </a:solidFill>
                          <a:latin typeface="+mn-lt"/>
                          <a:ea typeface="+mn-ea"/>
                          <a:cs typeface="+mn-cs"/>
                        </a:rPr>
                        <a:t>Systemy i metody 	</a:t>
                      </a:r>
                    </a:p>
                  </a:txBody>
                  <a:tcPr/>
                </a:tc>
                <a:extLst>
                  <a:ext uri="{0D108BD9-81ED-4DB2-BD59-A6C34878D82A}">
                    <a16:rowId xmlns:a16="http://schemas.microsoft.com/office/drawing/2014/main" val="2866148453"/>
                  </a:ext>
                </a:extLst>
              </a:tr>
              <a:tr h="30731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none" strike="noStrike" kern="1200" baseline="0" dirty="0">
                          <a:solidFill>
                            <a:schemeClr val="dk1"/>
                          </a:solidFill>
                          <a:latin typeface="+mn-lt"/>
                          <a:ea typeface="+mn-ea"/>
                          <a:cs typeface="+mn-cs"/>
                        </a:rPr>
                        <a:t>Retencja wód powierzchniowych: </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2000" b="1" i="0" u="sng" strike="noStrike" kern="1200" baseline="0" dirty="0">
                          <a:solidFill>
                            <a:schemeClr val="dk1"/>
                          </a:solidFill>
                          <a:effectLst>
                            <a:outerShdw blurRad="38100" dist="38100" dir="2700000" algn="tl">
                              <a:srgbClr val="000000">
                                <a:alpha val="43137"/>
                              </a:srgbClr>
                            </a:outerShdw>
                          </a:effectLst>
                          <a:latin typeface="+mn-lt"/>
                          <a:ea typeface="+mn-ea"/>
                          <a:cs typeface="+mn-cs"/>
                        </a:rPr>
                        <a:t>gospodarka wodna, struktury hydrauliczne 	</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2000" b="0" i="0" u="none" strike="noStrike" kern="1200" baseline="0" dirty="0">
                          <a:solidFill>
                            <a:schemeClr val="dk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2000" b="0" i="0" u="none" strike="noStrike" kern="1200" baseline="0" dirty="0">
                          <a:solidFill>
                            <a:schemeClr val="dk1"/>
                          </a:solidFill>
                          <a:latin typeface="+mn-lt"/>
                          <a:ea typeface="+mn-ea"/>
                          <a:cs typeface="+mn-cs"/>
                        </a:rPr>
                        <a:t>	</a:t>
                      </a:r>
                    </a:p>
                    <a:p>
                      <a:pPr>
                        <a:lnSpc>
                          <a:spcPct val="100000"/>
                        </a:lnSpc>
                      </a:pPr>
                      <a:endParaRPr lang="pl-PL" sz="2000" b="0" dirty="0"/>
                    </a:p>
                  </a:txBody>
                  <a:tcPr/>
                </a:tc>
                <a:tc>
                  <a:txBody>
                    <a:bodyPr/>
                    <a:lstStyle/>
                    <a:p>
                      <a:pPr>
                        <a:lnSpc>
                          <a:spcPct val="100000"/>
                        </a:lnSpc>
                      </a:pPr>
                      <a:r>
                        <a:rPr lang="pl-PL" sz="2000" b="0" i="0" u="none" strike="noStrike" kern="1200" baseline="0" dirty="0">
                          <a:solidFill>
                            <a:schemeClr val="dk1"/>
                          </a:solidFill>
                          <a:latin typeface="+mn-lt"/>
                          <a:ea typeface="+mn-ea"/>
                          <a:cs typeface="+mn-cs"/>
                        </a:rPr>
                        <a:t>Systemy hydrotechniczne do rozdziału i gromadzenia wody: </a:t>
                      </a:r>
                    </a:p>
                    <a:p>
                      <a:pPr marL="342900" indent="-342900">
                        <a:lnSpc>
                          <a:spcPct val="100000"/>
                        </a:lnSpc>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stawy i małe obiekty wodne,</a:t>
                      </a:r>
                    </a:p>
                    <a:p>
                      <a:pPr marL="342900" indent="-342900">
                        <a:lnSpc>
                          <a:spcPct val="100000"/>
                        </a:lnSpc>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regulacja odpływu wody ze stawów i małych obiektów wodnych,</a:t>
                      </a:r>
                    </a:p>
                    <a:p>
                      <a:pPr marL="342900" indent="-342900">
                        <a:lnSpc>
                          <a:spcPct val="100000"/>
                        </a:lnSpc>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gospodarka wodna –retencja wody w zlewni –systemy nawadniania i rozrządu wody,</a:t>
                      </a:r>
                    </a:p>
                    <a:p>
                      <a:pPr marL="342900" indent="-342900">
                        <a:lnSpc>
                          <a:spcPct val="100000"/>
                        </a:lnSpc>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regulowany odpływ wody z systemu rowów,</a:t>
                      </a:r>
                    </a:p>
                    <a:p>
                      <a:pPr marL="342900" indent="-342900">
                        <a:lnSpc>
                          <a:spcPct val="100000"/>
                        </a:lnSpc>
                        <a:buClr>
                          <a:schemeClr val="accent1">
                            <a:lumMod val="75000"/>
                          </a:schemeClr>
                        </a:buClr>
                        <a:buFont typeface="Wingdings" panose="05000000000000000000" pitchFamily="2" charset="2"/>
                        <a:buChar char="Ø"/>
                      </a:pPr>
                      <a:r>
                        <a:rPr lang="pl-PL" sz="2000" b="0" i="0" u="none" strike="noStrike" kern="1200" baseline="0" dirty="0">
                          <a:solidFill>
                            <a:schemeClr val="dk1"/>
                          </a:solidFill>
                          <a:latin typeface="+mn-lt"/>
                          <a:ea typeface="+mn-ea"/>
                          <a:cs typeface="+mn-cs"/>
                        </a:rPr>
                        <a:t>zwiększanie retencji wody w dolinach rzecznych w tym budowa polderów,	</a:t>
                      </a:r>
                    </a:p>
                  </a:txBody>
                  <a:tcPr/>
                </a:tc>
                <a:extLst>
                  <a:ext uri="{0D108BD9-81ED-4DB2-BD59-A6C34878D82A}">
                    <a16:rowId xmlns:a16="http://schemas.microsoft.com/office/drawing/2014/main" val="3829404650"/>
                  </a:ext>
                </a:extLst>
              </a:tr>
            </a:tbl>
          </a:graphicData>
        </a:graphic>
      </p:graphicFrame>
      <p:sp>
        <p:nvSpPr>
          <p:cNvPr id="5" name="Symbol zastępczy daty 4">
            <a:extLst>
              <a:ext uri="{FF2B5EF4-FFF2-40B4-BE49-F238E27FC236}">
                <a16:creationId xmlns:a16="http://schemas.microsoft.com/office/drawing/2014/main" id="{A111DBFA-3701-4582-BF98-CC132044F9C4}"/>
              </a:ext>
            </a:extLst>
          </p:cNvPr>
          <p:cNvSpPr>
            <a:spLocks noGrp="1"/>
          </p:cNvSpPr>
          <p:nvPr>
            <p:ph type="dt" sz="half" idx="10"/>
          </p:nvPr>
        </p:nvSpPr>
        <p:spPr/>
        <p:txBody>
          <a:bodyPr/>
          <a:lstStyle/>
          <a:p>
            <a:pPr rtl="0"/>
            <a:r>
              <a:rPr lang="pl-PL" noProof="0"/>
              <a:t>10-09-2021</a:t>
            </a:r>
            <a:endParaRPr lang="pl-PL" noProof="0" dirty="0"/>
          </a:p>
        </p:txBody>
      </p:sp>
      <p:sp>
        <p:nvSpPr>
          <p:cNvPr id="6" name="Symbol zastępczy stopki 5">
            <a:extLst>
              <a:ext uri="{FF2B5EF4-FFF2-40B4-BE49-F238E27FC236}">
                <a16:creationId xmlns:a16="http://schemas.microsoft.com/office/drawing/2014/main" id="{F092E1A2-7FC6-426F-ABC3-58ECF794FA78}"/>
              </a:ext>
            </a:extLst>
          </p:cNvPr>
          <p:cNvSpPr>
            <a:spLocks noGrp="1"/>
          </p:cNvSpPr>
          <p:nvPr>
            <p:ph type="ftr" sz="quarter" idx="11"/>
          </p:nvPr>
        </p:nvSpPr>
        <p:spPr/>
        <p:txBody>
          <a:bodyPr/>
          <a:lstStyle/>
          <a:p>
            <a:pPr rtl="0"/>
            <a:r>
              <a:rPr lang="pl-PL" noProof="0"/>
              <a:t>Tykocin</a:t>
            </a:r>
            <a:endParaRPr lang="pl-PL" noProof="0" dirty="0"/>
          </a:p>
        </p:txBody>
      </p:sp>
      <p:sp>
        <p:nvSpPr>
          <p:cNvPr id="7" name="Symbol zastępczy numeru slajdu 6">
            <a:extLst>
              <a:ext uri="{FF2B5EF4-FFF2-40B4-BE49-F238E27FC236}">
                <a16:creationId xmlns:a16="http://schemas.microsoft.com/office/drawing/2014/main" id="{707E5E2D-EE35-4A06-8C33-347799B9957B}"/>
              </a:ext>
            </a:extLst>
          </p:cNvPr>
          <p:cNvSpPr>
            <a:spLocks noGrp="1"/>
          </p:cNvSpPr>
          <p:nvPr>
            <p:ph type="sldNum" sz="quarter" idx="12"/>
          </p:nvPr>
        </p:nvSpPr>
        <p:spPr/>
        <p:txBody>
          <a:bodyPr/>
          <a:lstStyle/>
          <a:p>
            <a:pPr rtl="0"/>
            <a:fld id="{9CD8D479-8942-46E8-A226-A4E01F7A105C}" type="slidenum">
              <a:rPr lang="pl-PL" noProof="0" smtClean="0"/>
              <a:t>17</a:t>
            </a:fld>
            <a:endParaRPr lang="pl-PL" noProof="0" dirty="0"/>
          </a:p>
        </p:txBody>
      </p:sp>
    </p:spTree>
    <p:extLst>
      <p:ext uri="{BB962C8B-B14F-4D97-AF65-F5344CB8AC3E}">
        <p14:creationId xmlns:p14="http://schemas.microsoft.com/office/powerpoint/2010/main" val="4240059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F81590-580C-4882-B442-A844809C6AD9}"/>
              </a:ext>
            </a:extLst>
          </p:cNvPr>
          <p:cNvSpPr>
            <a:spLocks noGrp="1"/>
          </p:cNvSpPr>
          <p:nvPr>
            <p:ph type="title"/>
          </p:nvPr>
        </p:nvSpPr>
        <p:spPr>
          <a:xfrm>
            <a:off x="814647" y="329261"/>
            <a:ext cx="10953036" cy="1183566"/>
          </a:xfrm>
        </p:spPr>
        <p:txBody>
          <a:bodyPr>
            <a:noAutofit/>
          </a:bodyPr>
          <a:lstStyle/>
          <a:p>
            <a:r>
              <a:rPr lang="pl-PL" sz="4000" b="1" dirty="0"/>
              <a:t>Działania na rzecz naturalnej </a:t>
            </a:r>
            <a:br>
              <a:rPr lang="pl-PL" sz="4000" b="1" dirty="0"/>
            </a:br>
            <a:r>
              <a:rPr lang="pl-PL" sz="4000" b="1" dirty="0"/>
              <a:t>małej retencji wodnej </a:t>
            </a:r>
            <a:r>
              <a:rPr lang="pl-PL" sz="4000" dirty="0"/>
              <a:t>	</a:t>
            </a:r>
          </a:p>
        </p:txBody>
      </p:sp>
      <p:sp>
        <p:nvSpPr>
          <p:cNvPr id="3" name="Symbol zastępczy zawartości 2">
            <a:extLst>
              <a:ext uri="{FF2B5EF4-FFF2-40B4-BE49-F238E27FC236}">
                <a16:creationId xmlns:a16="http://schemas.microsoft.com/office/drawing/2014/main" id="{817635E7-1583-4E4E-AFB2-180CBF618C57}"/>
              </a:ext>
            </a:extLst>
          </p:cNvPr>
          <p:cNvSpPr>
            <a:spLocks noGrp="1"/>
          </p:cNvSpPr>
          <p:nvPr>
            <p:ph idx="1"/>
          </p:nvPr>
        </p:nvSpPr>
        <p:spPr/>
        <p:txBody>
          <a:bodyPr>
            <a:normAutofit/>
          </a:bodyPr>
          <a:lstStyle/>
          <a:p>
            <a:endParaRPr lang="pl-PL" dirty="0"/>
          </a:p>
          <a:p>
            <a:pPr marL="0" indent="0">
              <a:buNone/>
            </a:pPr>
            <a:endParaRPr lang="pl-PL" dirty="0"/>
          </a:p>
        </p:txBody>
      </p:sp>
      <p:graphicFrame>
        <p:nvGraphicFramePr>
          <p:cNvPr id="4" name="Tabela 4">
            <a:extLst>
              <a:ext uri="{FF2B5EF4-FFF2-40B4-BE49-F238E27FC236}">
                <a16:creationId xmlns:a16="http://schemas.microsoft.com/office/drawing/2014/main" id="{04502AA6-876A-4C6E-BAD8-FC0598FB6610}"/>
              </a:ext>
            </a:extLst>
          </p:cNvPr>
          <p:cNvGraphicFramePr>
            <a:graphicFrameLocks noGrp="1"/>
          </p:cNvGraphicFramePr>
          <p:nvPr>
            <p:extLst>
              <p:ext uri="{D42A27DB-BD31-4B8C-83A1-F6EECF244321}">
                <p14:modId xmlns:p14="http://schemas.microsoft.com/office/powerpoint/2010/main" val="1763382965"/>
              </p:ext>
            </p:extLst>
          </p:nvPr>
        </p:nvGraphicFramePr>
        <p:xfrm>
          <a:off x="814647" y="1566001"/>
          <a:ext cx="10953036" cy="5059680"/>
        </p:xfrm>
        <a:graphic>
          <a:graphicData uri="http://schemas.openxmlformats.org/drawingml/2006/table">
            <a:tbl>
              <a:tblPr firstRow="1" bandRow="1">
                <a:tableStyleId>{3B4B98B0-60AC-42C2-AFA5-B58CD77FA1E5}</a:tableStyleId>
              </a:tblPr>
              <a:tblGrid>
                <a:gridCol w="2200782">
                  <a:extLst>
                    <a:ext uri="{9D8B030D-6E8A-4147-A177-3AD203B41FA5}">
                      <a16:colId xmlns:a16="http://schemas.microsoft.com/office/drawing/2014/main" val="2002712402"/>
                    </a:ext>
                  </a:extLst>
                </a:gridCol>
                <a:gridCol w="8752254">
                  <a:extLst>
                    <a:ext uri="{9D8B030D-6E8A-4147-A177-3AD203B41FA5}">
                      <a16:colId xmlns:a16="http://schemas.microsoft.com/office/drawing/2014/main" val="849029154"/>
                    </a:ext>
                  </a:extLst>
                </a:gridCol>
              </a:tblGrid>
              <a:tr h="2296862">
                <a:tc>
                  <a:txBody>
                    <a:bodyPr/>
                    <a:lstStyle/>
                    <a:p>
                      <a:r>
                        <a:rPr lang="pl-PL" sz="2000" b="1" u="none" strike="noStrike" kern="1200" baseline="0" dirty="0">
                          <a:solidFill>
                            <a:schemeClr val="dk1"/>
                          </a:solidFill>
                        </a:rPr>
                        <a:t>Metody naturalne </a:t>
                      </a:r>
                      <a:endParaRPr lang="pl-PL" sz="2000" b="0" u="none" strike="noStrike" kern="1200" baseline="0" dirty="0">
                        <a:solidFill>
                          <a:schemeClr val="dk1"/>
                        </a:solidFill>
                      </a:endParaRPr>
                    </a:p>
                    <a:p>
                      <a:r>
                        <a:rPr lang="pl-PL" sz="2000" b="1" u="none" strike="noStrike" kern="1200" baseline="0" dirty="0">
                          <a:solidFill>
                            <a:schemeClr val="dk1"/>
                          </a:solidFill>
                        </a:rPr>
                        <a:t>(nietechniczne)</a:t>
                      </a:r>
                      <a:r>
                        <a:rPr lang="pl-PL" sz="2000" b="0" u="none" strike="noStrike" kern="1200" baseline="0" dirty="0">
                          <a:solidFill>
                            <a:schemeClr val="dk1"/>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2000" b="0" u="none" strike="noStrike" kern="1200" baseline="0" dirty="0">
                          <a:solidFill>
                            <a:schemeClr val="dk1"/>
                          </a:solidFill>
                        </a:rPr>
                        <a:t>	</a:t>
                      </a:r>
                    </a:p>
                    <a:p>
                      <a:endParaRPr lang="pl-PL" sz="2000" dirty="0"/>
                    </a:p>
                  </a:txBody>
                  <a:tcPr/>
                </a:tc>
                <a:tc>
                  <a:txBody>
                    <a:bodyPr/>
                    <a:lstStyle/>
                    <a:p>
                      <a:pPr marL="342900" indent="-342900">
                        <a:buClr>
                          <a:schemeClr val="accent1">
                            <a:lumMod val="75000"/>
                          </a:schemeClr>
                        </a:buClr>
                        <a:buFont typeface="Wingdings" panose="05000000000000000000" pitchFamily="2" charset="2"/>
                        <a:buChar char="Ø"/>
                      </a:pPr>
                      <a:r>
                        <a:rPr lang="pl-PL" sz="2000" b="0" u="none" strike="noStrike" kern="1200" baseline="0" dirty="0">
                          <a:solidFill>
                            <a:schemeClr val="dk1"/>
                          </a:solidFill>
                          <a:latin typeface="+mn-lt"/>
                          <a:ea typeface="+mn-ea"/>
                          <a:cs typeface="+mn-cs"/>
                        </a:rPr>
                        <a:t>Kształtowanie retencji krajobrazowej: struktura i użytkowanie ziemi, zalesianie, siedliska podmokłe (torfowiska), rekultywacja, rewitalizacja rzek i ich dolin,</a:t>
                      </a:r>
                    </a:p>
                    <a:p>
                      <a:pPr marL="342900" indent="-342900">
                        <a:buClr>
                          <a:schemeClr val="accent1">
                            <a:lumMod val="75000"/>
                          </a:schemeClr>
                        </a:buClr>
                        <a:buFont typeface="Wingdings" panose="05000000000000000000" pitchFamily="2" charset="2"/>
                        <a:buChar char="Ø"/>
                      </a:pPr>
                      <a:r>
                        <a:rPr lang="pl-PL" sz="2000" b="0" u="none" strike="noStrike" kern="1200" baseline="0" dirty="0">
                          <a:solidFill>
                            <a:schemeClr val="dk1"/>
                          </a:solidFill>
                          <a:latin typeface="+mn-lt"/>
                          <a:ea typeface="+mn-ea"/>
                          <a:cs typeface="+mn-cs"/>
                        </a:rPr>
                        <a:t>Zwiększanie retencji glebowej: poprawa struktury gleb, płodozmian, zwiększanie zawartości materii organicznej, rolnictwo organiczne, 	</a:t>
                      </a:r>
                    </a:p>
                    <a:p>
                      <a:pPr marL="342900" indent="-342900">
                        <a:buClr>
                          <a:schemeClr val="accent1">
                            <a:lumMod val="75000"/>
                          </a:schemeClr>
                        </a:buClr>
                        <a:buFont typeface="Wingdings" panose="05000000000000000000" pitchFamily="2" charset="2"/>
                        <a:buChar char="Ø"/>
                      </a:pPr>
                      <a:r>
                        <a:rPr lang="pl-PL" sz="2000" b="0" u="none" strike="noStrike" kern="1200" baseline="0" dirty="0">
                          <a:solidFill>
                            <a:schemeClr val="dk1"/>
                          </a:solidFill>
                          <a:latin typeface="+mn-lt"/>
                          <a:ea typeface="+mn-ea"/>
                          <a:cs typeface="+mn-cs"/>
                        </a:rPr>
                        <a:t>Zwiększanie retencji wód podziemnych: ograniczanie spływu powierzchniowego z użyciem różnych metod,	</a:t>
                      </a:r>
                    </a:p>
                    <a:p>
                      <a:pPr marL="342900" indent="-342900">
                        <a:buClr>
                          <a:schemeClr val="accent1">
                            <a:lumMod val="75000"/>
                          </a:schemeClr>
                        </a:buClr>
                        <a:buFont typeface="Wingdings" panose="05000000000000000000" pitchFamily="2" charset="2"/>
                        <a:buChar char="Ø"/>
                      </a:pPr>
                      <a:r>
                        <a:rPr lang="pl-PL" sz="2000" b="0" u="none" strike="noStrike" kern="1200" baseline="0" dirty="0">
                          <a:solidFill>
                            <a:schemeClr val="dk1"/>
                          </a:solidFill>
                          <a:latin typeface="+mn-lt"/>
                          <a:ea typeface="+mn-ea"/>
                          <a:cs typeface="+mn-cs"/>
                        </a:rPr>
                        <a:t>Retencja wód powierzchniowych: przebudowa jezior i naturalnych stawów, rewitalizacja rzek, ochrona stawów i niewielkich zbiorników </a:t>
                      </a:r>
                      <a:r>
                        <a:rPr lang="pl-PL" sz="2000" b="0" u="none" strike="noStrike" kern="1200" baseline="0" dirty="0">
                          <a:solidFill>
                            <a:schemeClr val="lt1"/>
                          </a:solidFill>
                        </a:rPr>
                        <a:t>wodnych.	</a:t>
                      </a:r>
                      <a:endParaRPr lang="pl-PL" sz="2000" b="0" i="0" u="none" strike="noStrike" kern="1200" baseline="0" dirty="0">
                        <a:solidFill>
                          <a:schemeClr val="lt1"/>
                        </a:solidFill>
                        <a:latin typeface="+mn-lt"/>
                        <a:ea typeface="+mn-ea"/>
                        <a:cs typeface="+mn-cs"/>
                      </a:endParaRPr>
                    </a:p>
                  </a:txBody>
                  <a:tcPr/>
                </a:tc>
                <a:extLst>
                  <a:ext uri="{0D108BD9-81ED-4DB2-BD59-A6C34878D82A}">
                    <a16:rowId xmlns:a16="http://schemas.microsoft.com/office/drawing/2014/main" val="3829404650"/>
                  </a:ext>
                </a:extLst>
              </a:tr>
              <a:tr h="2154759">
                <a:tc>
                  <a:txBody>
                    <a:bodyPr/>
                    <a:lstStyle/>
                    <a:p>
                      <a:r>
                        <a:rPr lang="pl-PL" sz="2000" b="1" u="none" strike="noStrike" kern="1200" baseline="0" dirty="0">
                          <a:solidFill>
                            <a:schemeClr val="dk1"/>
                          </a:solidFill>
                        </a:rPr>
                        <a:t>Metody </a:t>
                      </a:r>
                      <a:endParaRPr lang="pl-PL" sz="2000" b="0" u="none" strike="noStrike" kern="1200" baseline="0" dirty="0">
                        <a:solidFill>
                          <a:schemeClr val="dk1"/>
                        </a:solidFill>
                      </a:endParaRPr>
                    </a:p>
                    <a:p>
                      <a:r>
                        <a:rPr lang="pl-PL" sz="2000" b="1" u="none" strike="noStrike" kern="1200" baseline="0" dirty="0">
                          <a:solidFill>
                            <a:schemeClr val="dk1"/>
                          </a:solidFill>
                        </a:rPr>
                        <a:t>techniczne</a:t>
                      </a:r>
                      <a:r>
                        <a:rPr lang="pl-PL" sz="2000" b="0" u="none" strike="noStrike" kern="1200" baseline="0" dirty="0">
                          <a:solidFill>
                            <a:schemeClr val="dk1"/>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2000" b="0" u="none" strike="noStrike" kern="1200" baseline="0" dirty="0">
                          <a:solidFill>
                            <a:schemeClr val="dk1"/>
                          </a:solidFill>
                        </a:rPr>
                        <a:t>	</a:t>
                      </a:r>
                    </a:p>
                    <a:p>
                      <a:endParaRPr lang="pl-PL" sz="2000" dirty="0"/>
                    </a:p>
                  </a:txBody>
                  <a:tcPr/>
                </a:tc>
                <a:tc>
                  <a:txBody>
                    <a:bodyPr/>
                    <a:lstStyle/>
                    <a:p>
                      <a:pPr marL="342900" indent="-342900">
                        <a:buClr>
                          <a:schemeClr val="accent1">
                            <a:lumMod val="75000"/>
                          </a:schemeClr>
                        </a:buClr>
                        <a:buFont typeface="Wingdings" panose="05000000000000000000" pitchFamily="2" charset="2"/>
                        <a:buChar char="Ø"/>
                      </a:pPr>
                      <a:r>
                        <a:rPr lang="pl-PL" sz="2000" b="0" u="none" strike="noStrike" kern="1200" baseline="0" dirty="0">
                          <a:solidFill>
                            <a:schemeClr val="dk1"/>
                          </a:solidFill>
                        </a:rPr>
                        <a:t>Mikro i małe zbiorniki wodne, sztuczne stawy, podwyższenie poziomu wody w jeziorach,</a:t>
                      </a:r>
                    </a:p>
                    <a:p>
                      <a:pPr marL="342900" indent="-342900">
                        <a:buClr>
                          <a:schemeClr val="accent1">
                            <a:lumMod val="75000"/>
                          </a:schemeClr>
                        </a:buClr>
                        <a:buFont typeface="Wingdings" panose="05000000000000000000" pitchFamily="2" charset="2"/>
                        <a:buChar char="Ø"/>
                      </a:pPr>
                      <a:r>
                        <a:rPr lang="pl-PL" sz="2000" b="0" u="none" strike="noStrike" kern="1200" baseline="0" dirty="0">
                          <a:solidFill>
                            <a:schemeClr val="dk1"/>
                          </a:solidFill>
                        </a:rPr>
                        <a:t>Budowa piętrzeń celem zatrzymania wody w rzekach, kanałach i rowach,</a:t>
                      </a:r>
                    </a:p>
                    <a:p>
                      <a:pPr marL="342900" indent="-342900">
                        <a:buClr>
                          <a:schemeClr val="accent1">
                            <a:lumMod val="75000"/>
                          </a:schemeClr>
                        </a:buClr>
                        <a:buFont typeface="Wingdings" panose="05000000000000000000" pitchFamily="2" charset="2"/>
                        <a:buChar char="Ø"/>
                      </a:pPr>
                      <a:r>
                        <a:rPr lang="pl-PL" sz="2000" b="0" u="none" strike="noStrike" kern="1200" baseline="0" dirty="0">
                          <a:solidFill>
                            <a:schemeClr val="dk1"/>
                          </a:solidFill>
                        </a:rPr>
                        <a:t>Gospodarowanie wodną w systemach nawadniająco-odwadniających –regulowany odpływ z systemów drenarskich,	</a:t>
                      </a:r>
                    </a:p>
                    <a:p>
                      <a:pPr marL="342900" indent="-342900">
                        <a:buClr>
                          <a:schemeClr val="accent1">
                            <a:lumMod val="75000"/>
                          </a:schemeClr>
                        </a:buClr>
                        <a:buFont typeface="Wingdings" panose="05000000000000000000" pitchFamily="2" charset="2"/>
                        <a:buChar char="Ø"/>
                      </a:pPr>
                      <a:r>
                        <a:rPr lang="pl-PL" sz="2000" b="0" u="none" strike="noStrike" kern="1200" baseline="0" dirty="0">
                          <a:solidFill>
                            <a:schemeClr val="dk1"/>
                          </a:solidFill>
                        </a:rPr>
                        <a:t>Sztuczne zasilanie warstw wodonośnych –budowa stawów infiltracyjnych i innych urządzeń technicznych.</a:t>
                      </a:r>
                      <a:endParaRPr lang="pl-PL" sz="20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94788026"/>
                  </a:ext>
                </a:extLst>
              </a:tr>
            </a:tbl>
          </a:graphicData>
        </a:graphic>
      </p:graphicFrame>
      <p:sp>
        <p:nvSpPr>
          <p:cNvPr id="5" name="Symbol zastępczy daty 4">
            <a:extLst>
              <a:ext uri="{FF2B5EF4-FFF2-40B4-BE49-F238E27FC236}">
                <a16:creationId xmlns:a16="http://schemas.microsoft.com/office/drawing/2014/main" id="{B8EDE0D3-575E-484F-863F-1A0D6131FE5F}"/>
              </a:ext>
            </a:extLst>
          </p:cNvPr>
          <p:cNvSpPr>
            <a:spLocks noGrp="1"/>
          </p:cNvSpPr>
          <p:nvPr>
            <p:ph type="dt" sz="half" idx="10"/>
          </p:nvPr>
        </p:nvSpPr>
        <p:spPr/>
        <p:txBody>
          <a:bodyPr/>
          <a:lstStyle/>
          <a:p>
            <a:pPr rtl="0"/>
            <a:r>
              <a:rPr lang="pl-PL" noProof="0"/>
              <a:t>10-09-2021</a:t>
            </a:r>
            <a:endParaRPr lang="pl-PL" noProof="0" dirty="0"/>
          </a:p>
        </p:txBody>
      </p:sp>
      <p:sp>
        <p:nvSpPr>
          <p:cNvPr id="6" name="Symbol zastępczy stopki 5">
            <a:extLst>
              <a:ext uri="{FF2B5EF4-FFF2-40B4-BE49-F238E27FC236}">
                <a16:creationId xmlns:a16="http://schemas.microsoft.com/office/drawing/2014/main" id="{5178705D-FE36-426C-8EB9-CB6067560318}"/>
              </a:ext>
            </a:extLst>
          </p:cNvPr>
          <p:cNvSpPr>
            <a:spLocks noGrp="1"/>
          </p:cNvSpPr>
          <p:nvPr>
            <p:ph type="ftr" sz="quarter" idx="11"/>
          </p:nvPr>
        </p:nvSpPr>
        <p:spPr/>
        <p:txBody>
          <a:bodyPr/>
          <a:lstStyle/>
          <a:p>
            <a:pPr rtl="0"/>
            <a:r>
              <a:rPr lang="pl-PL" noProof="0"/>
              <a:t>Tykocin</a:t>
            </a:r>
            <a:endParaRPr lang="pl-PL" noProof="0" dirty="0"/>
          </a:p>
        </p:txBody>
      </p:sp>
      <p:sp>
        <p:nvSpPr>
          <p:cNvPr id="7" name="Symbol zastępczy numeru slajdu 6">
            <a:extLst>
              <a:ext uri="{FF2B5EF4-FFF2-40B4-BE49-F238E27FC236}">
                <a16:creationId xmlns:a16="http://schemas.microsoft.com/office/drawing/2014/main" id="{07035D59-0843-49C0-AFEF-624D2D4E1CAD}"/>
              </a:ext>
            </a:extLst>
          </p:cNvPr>
          <p:cNvSpPr>
            <a:spLocks noGrp="1"/>
          </p:cNvSpPr>
          <p:nvPr>
            <p:ph type="sldNum" sz="quarter" idx="12"/>
          </p:nvPr>
        </p:nvSpPr>
        <p:spPr/>
        <p:txBody>
          <a:bodyPr/>
          <a:lstStyle/>
          <a:p>
            <a:pPr rtl="0"/>
            <a:fld id="{9CD8D479-8942-46E8-A226-A4E01F7A105C}" type="slidenum">
              <a:rPr lang="pl-PL" noProof="0" smtClean="0"/>
              <a:t>18</a:t>
            </a:fld>
            <a:endParaRPr lang="pl-PL" noProof="0" dirty="0"/>
          </a:p>
        </p:txBody>
      </p:sp>
    </p:spTree>
    <p:extLst>
      <p:ext uri="{BB962C8B-B14F-4D97-AF65-F5344CB8AC3E}">
        <p14:creationId xmlns:p14="http://schemas.microsoft.com/office/powerpoint/2010/main" val="367610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E83A00-B07F-4031-AA0A-84184DB0931C}"/>
              </a:ext>
            </a:extLst>
          </p:cNvPr>
          <p:cNvSpPr>
            <a:spLocks noGrp="1"/>
          </p:cNvSpPr>
          <p:nvPr>
            <p:ph type="title"/>
          </p:nvPr>
        </p:nvSpPr>
        <p:spPr>
          <a:xfrm>
            <a:off x="781396" y="151477"/>
            <a:ext cx="10573789" cy="1943613"/>
          </a:xfrm>
        </p:spPr>
        <p:txBody>
          <a:bodyPr>
            <a:noAutofit/>
          </a:bodyPr>
          <a:lstStyle/>
          <a:p>
            <a:pPr algn="just"/>
            <a:r>
              <a:rPr lang="pl-PL" sz="3600" dirty="0"/>
              <a:t>Większość działań z zakresu małej retencji wody (NMR) przynosi pozytywne skutki społeczne, ekonomiczne i środowiskowe; najważniejsze z nich to: </a:t>
            </a:r>
          </a:p>
        </p:txBody>
      </p:sp>
      <p:sp>
        <p:nvSpPr>
          <p:cNvPr id="3" name="Symbol zastępczy zawartości 2">
            <a:extLst>
              <a:ext uri="{FF2B5EF4-FFF2-40B4-BE49-F238E27FC236}">
                <a16:creationId xmlns:a16="http://schemas.microsoft.com/office/drawing/2014/main" id="{9DC1D637-8582-4216-8CAA-3F436B114084}"/>
              </a:ext>
            </a:extLst>
          </p:cNvPr>
          <p:cNvSpPr>
            <a:spLocks noGrp="1"/>
          </p:cNvSpPr>
          <p:nvPr>
            <p:ph idx="1"/>
          </p:nvPr>
        </p:nvSpPr>
        <p:spPr>
          <a:xfrm>
            <a:off x="604058" y="2008718"/>
            <a:ext cx="10983884" cy="4620682"/>
          </a:xfrm>
        </p:spPr>
        <p:txBody>
          <a:bodyPr>
            <a:normAutofit fontScale="85000" lnSpcReduction="20000"/>
          </a:bodyPr>
          <a:lstStyle/>
          <a:p>
            <a:pPr marL="365125" indent="-365125" algn="just">
              <a:lnSpc>
                <a:spcPct val="110000"/>
              </a:lnSpc>
              <a:buClr>
                <a:schemeClr val="accent1">
                  <a:lumMod val="75000"/>
                </a:schemeClr>
              </a:buClr>
              <a:buFont typeface="Wingdings" panose="05000000000000000000" pitchFamily="2" charset="2"/>
              <a:buChar char="Ø"/>
            </a:pPr>
            <a:r>
              <a:rPr lang="pl-PL" dirty="0"/>
              <a:t>zmiany w strukturze odpływu wody rzeką, zmniejszenie fali powodziowej i, w niektórych przypadkach, poprawa warunków wilgotnościowych gleb w dolinie w okresach występowania suszy; </a:t>
            </a:r>
          </a:p>
          <a:p>
            <a:pPr marL="365125" indent="-365125" algn="just">
              <a:lnSpc>
                <a:spcPct val="110000"/>
              </a:lnSpc>
              <a:buClr>
                <a:schemeClr val="accent1">
                  <a:lumMod val="75000"/>
                </a:schemeClr>
              </a:buClr>
              <a:buFont typeface="Wingdings" panose="05000000000000000000" pitchFamily="2" charset="2"/>
              <a:buChar char="Ø"/>
            </a:pPr>
            <a:r>
              <a:rPr lang="pl-PL" dirty="0"/>
              <a:t>zaspokajanie potrzeb ekosystemów leśnych, na wodę, jak również poprawa stanu środowiska w wyniku utrzymywania się wyższego poziomu wód podziemnych; </a:t>
            </a:r>
          </a:p>
          <a:p>
            <a:pPr marL="365125" indent="-365125" algn="just">
              <a:lnSpc>
                <a:spcPct val="110000"/>
              </a:lnSpc>
              <a:buClr>
                <a:schemeClr val="accent1">
                  <a:lumMod val="75000"/>
                </a:schemeClr>
              </a:buClr>
              <a:buFont typeface="Wingdings" panose="05000000000000000000" pitchFamily="2" charset="2"/>
              <a:buChar char="Ø"/>
            </a:pPr>
            <a:r>
              <a:rPr lang="pl-PL" dirty="0"/>
              <a:t>zwiększenie zasilania podziemnych warstw wodonośnych, a w konsekwencji eksploatacyjnych zasobów wód podziemnych, w tym na potrzeby </a:t>
            </a:r>
            <a:r>
              <a:rPr lang="pl-PL" dirty="0" err="1"/>
              <a:t>nawodnień</a:t>
            </a:r>
            <a:r>
              <a:rPr lang="pl-PL" dirty="0"/>
              <a:t> rolniczych; </a:t>
            </a:r>
          </a:p>
          <a:p>
            <a:pPr marL="365125" indent="-365125" algn="just">
              <a:lnSpc>
                <a:spcPct val="110000"/>
              </a:lnSpc>
              <a:buClr>
                <a:schemeClr val="accent1">
                  <a:lumMod val="75000"/>
                </a:schemeClr>
              </a:buClr>
              <a:buFont typeface="Wingdings" panose="05000000000000000000" pitchFamily="2" charset="2"/>
              <a:buChar char="Ø"/>
            </a:pPr>
            <a:r>
              <a:rPr lang="pl-PL" dirty="0"/>
              <a:t>zaspokojenie potrzeb gospodarczych -zbiorniki wodne mogą służyć jako źródło wody do celów przeciwpożarowych, jako kąpieliska, stawy rybne, źródło wody do </a:t>
            </a:r>
            <a:r>
              <a:rPr lang="pl-PL" dirty="0" err="1"/>
              <a:t>nawodnień</a:t>
            </a:r>
            <a:r>
              <a:rPr lang="pl-PL" dirty="0"/>
              <a:t> lub jako oczka wodne na potrzeby dziko żyjących zwierząt; </a:t>
            </a:r>
          </a:p>
          <a:p>
            <a:pPr marL="365125" indent="-365125" algn="just">
              <a:lnSpc>
                <a:spcPct val="110000"/>
              </a:lnSpc>
              <a:buClr>
                <a:schemeClr val="accent1">
                  <a:lumMod val="75000"/>
                </a:schemeClr>
              </a:buClr>
              <a:buFont typeface="Wingdings" panose="05000000000000000000" pitchFamily="2" charset="2"/>
              <a:buChar char="Ø"/>
            </a:pPr>
            <a:r>
              <a:rPr lang="pl-PL" dirty="0"/>
              <a:t>poprawa naturalnych walorów środowiska, zwiększenie różnorodności biologicznej krajobrazu rolniczego przez odtwarzanie mokradeł, małych stawów, tworzenie enklaw dziko żyjącej wodnej flory i fauny, tworzenie przyjaznego człowiekowi mikroklimatu; </a:t>
            </a:r>
          </a:p>
          <a:p>
            <a:pPr marL="365125" indent="-365125" algn="just">
              <a:lnSpc>
                <a:spcPct val="110000"/>
              </a:lnSpc>
              <a:buClr>
                <a:schemeClr val="accent1">
                  <a:lumMod val="75000"/>
                </a:schemeClr>
              </a:buClr>
              <a:buFont typeface="Wingdings" panose="05000000000000000000" pitchFamily="2" charset="2"/>
              <a:buChar char="Ø"/>
            </a:pPr>
            <a:r>
              <a:rPr lang="pl-PL" dirty="0"/>
              <a:t>ochrona jakości wód powierzchniowych, zatrzymywanie zawiesiny, oczyszczanie wód deszczowych z pierwiastków biogennych (azotu i fosforu). </a:t>
            </a:r>
          </a:p>
        </p:txBody>
      </p:sp>
      <p:sp>
        <p:nvSpPr>
          <p:cNvPr id="4" name="Symbol zastępczy daty 3">
            <a:extLst>
              <a:ext uri="{FF2B5EF4-FFF2-40B4-BE49-F238E27FC236}">
                <a16:creationId xmlns:a16="http://schemas.microsoft.com/office/drawing/2014/main" id="{F424C5DE-7B10-4917-8615-B047E7504412}"/>
              </a:ext>
            </a:extLst>
          </p:cNvPr>
          <p:cNvSpPr>
            <a:spLocks noGrp="1"/>
          </p:cNvSpPr>
          <p:nvPr>
            <p:ph type="dt" sz="half" idx="10"/>
          </p:nvPr>
        </p:nvSpPr>
        <p:spPr/>
        <p:txBody>
          <a:bodyPr/>
          <a:lstStyle/>
          <a:p>
            <a:pPr rtl="0"/>
            <a:r>
              <a:rPr lang="pl-PL" noProof="0"/>
              <a:t>10-09-2021</a:t>
            </a:r>
            <a:endParaRPr lang="pl-PL" noProof="0" dirty="0"/>
          </a:p>
        </p:txBody>
      </p:sp>
      <p:sp>
        <p:nvSpPr>
          <p:cNvPr id="5" name="Symbol zastępczy stopki 4">
            <a:extLst>
              <a:ext uri="{FF2B5EF4-FFF2-40B4-BE49-F238E27FC236}">
                <a16:creationId xmlns:a16="http://schemas.microsoft.com/office/drawing/2014/main" id="{3DAC35A7-4EA0-4B12-BFB2-2664B8709689}"/>
              </a:ext>
            </a:extLst>
          </p:cNvPr>
          <p:cNvSpPr>
            <a:spLocks noGrp="1"/>
          </p:cNvSpPr>
          <p:nvPr>
            <p:ph type="ftr" sz="quarter" idx="11"/>
          </p:nvPr>
        </p:nvSpPr>
        <p:spPr/>
        <p:txBody>
          <a:bodyPr/>
          <a:lstStyle/>
          <a:p>
            <a:pPr rtl="0"/>
            <a:r>
              <a:rPr lang="pl-PL" noProof="0"/>
              <a:t>Tykocin</a:t>
            </a:r>
            <a:endParaRPr lang="pl-PL" noProof="0" dirty="0"/>
          </a:p>
        </p:txBody>
      </p:sp>
      <p:sp>
        <p:nvSpPr>
          <p:cNvPr id="6" name="Symbol zastępczy numeru slajdu 5">
            <a:extLst>
              <a:ext uri="{FF2B5EF4-FFF2-40B4-BE49-F238E27FC236}">
                <a16:creationId xmlns:a16="http://schemas.microsoft.com/office/drawing/2014/main" id="{5724F064-0DBF-49D3-8E31-E2E89ADC26C0}"/>
              </a:ext>
            </a:extLst>
          </p:cNvPr>
          <p:cNvSpPr>
            <a:spLocks noGrp="1"/>
          </p:cNvSpPr>
          <p:nvPr>
            <p:ph type="sldNum" sz="quarter" idx="12"/>
          </p:nvPr>
        </p:nvSpPr>
        <p:spPr/>
        <p:txBody>
          <a:bodyPr/>
          <a:lstStyle/>
          <a:p>
            <a:pPr rtl="0"/>
            <a:fld id="{9CD8D479-8942-46E8-A226-A4E01F7A105C}" type="slidenum">
              <a:rPr lang="pl-PL" noProof="0" smtClean="0"/>
              <a:t>19</a:t>
            </a:fld>
            <a:endParaRPr lang="pl-PL" noProof="0" dirty="0"/>
          </a:p>
        </p:txBody>
      </p:sp>
    </p:spTree>
    <p:extLst>
      <p:ext uri="{BB962C8B-B14F-4D97-AF65-F5344CB8AC3E}">
        <p14:creationId xmlns:p14="http://schemas.microsoft.com/office/powerpoint/2010/main" val="96547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3212" y="276087"/>
            <a:ext cx="9698763" cy="1183566"/>
          </a:xfrm>
        </p:spPr>
        <p:txBody>
          <a:bodyPr rtlCol="0"/>
          <a:lstStyle/>
          <a:p>
            <a:pPr rtl="0"/>
            <a:r>
              <a:rPr lang="pl-PL" dirty="0"/>
              <a:t>Od czego zależy mała retencja wodna?</a:t>
            </a:r>
            <a:endParaRPr lang="pl-PL" b="1" dirty="0"/>
          </a:p>
        </p:txBody>
      </p:sp>
      <p:sp>
        <p:nvSpPr>
          <p:cNvPr id="3" name="Zawartość — symbol zastępczy 2"/>
          <p:cNvSpPr>
            <a:spLocks noGrp="1"/>
          </p:cNvSpPr>
          <p:nvPr>
            <p:ph idx="1"/>
          </p:nvPr>
        </p:nvSpPr>
        <p:spPr>
          <a:xfrm>
            <a:off x="984738" y="1566001"/>
            <a:ext cx="10607039" cy="4620682"/>
          </a:xfrm>
        </p:spPr>
        <p:txBody>
          <a:bodyPr rtlCol="0">
            <a:noAutofit/>
          </a:bodyPr>
          <a:lstStyle/>
          <a:p>
            <a:pPr marL="0" indent="0" algn="just">
              <a:buNone/>
            </a:pPr>
            <a:r>
              <a:rPr lang="pl-PL" sz="2000" dirty="0"/>
              <a:t>Najogólniej mówiąc przez </a:t>
            </a:r>
            <a:r>
              <a:rPr lang="pl-PL" sz="2000" b="1" dirty="0"/>
              <a:t>retencję wodną </a:t>
            </a:r>
            <a:r>
              <a:rPr lang="pl-PL" sz="2000" dirty="0"/>
              <a:t>rozumiemy zdolność do magazynowania wody oraz jej przetrzymywania przez pewien określony czas w środowisku. Dzięki temu poprawie ulega bilans wodny zlewni - zasoby wodne powiększają się, głównie na skutek zmiany szybkiego spływu powierzchniowego na powolny odpływ gruntowy.</a:t>
            </a:r>
          </a:p>
          <a:p>
            <a:pPr marL="0" indent="0" algn="just">
              <a:buNone/>
            </a:pPr>
            <a:r>
              <a:rPr lang="pl-PL" sz="2000" dirty="0"/>
              <a:t>Powszechnie definiuje się małą retencja jako wydłużenie czasu oraz drogi obiegu wody i zanieczyszczeń w zlewni, mające na celu poprawę stosunków wodnych w zlewni, oczyszczenie wód przy wykorzystaniu naturalnych i sztucznych właściwości zlewni oraz regulację transportu rumowiska.</a:t>
            </a:r>
          </a:p>
          <a:p>
            <a:pPr marL="0" indent="0" algn="just">
              <a:buNone/>
            </a:pPr>
            <a:r>
              <a:rPr lang="pl-PL" sz="2000" dirty="0"/>
              <a:t>Retencja wodna wiąże się z czasowym zatrzymaniem w środowisku wody w różnej postaci, m.in. wody opadowej, śniegu i lodu, a także wody podziemnej. W wielu przypadkach retencja powoduje znaczne ograniczenie prędkości wody płynącej po powierzchni terenu, czyli spływu powierzchniowego, ale również ograniczenie prędkości wody płynącej korytem rzeki, potoku czy strumienia. Skutkuje to oczywiście spowolnieniem obiegu wody w środowisku.</a:t>
            </a:r>
          </a:p>
        </p:txBody>
      </p:sp>
      <p:sp>
        <p:nvSpPr>
          <p:cNvPr id="4" name="Numer slajdu — symbol zastępczy 3"/>
          <p:cNvSpPr>
            <a:spLocks noGrp="1"/>
          </p:cNvSpPr>
          <p:nvPr>
            <p:ph type="sldNum" sz="quarter" idx="12"/>
          </p:nvPr>
        </p:nvSpPr>
        <p:spPr/>
        <p:txBody>
          <a:bodyPr rtlCol="0"/>
          <a:lstStyle/>
          <a:p>
            <a:pPr rtl="0"/>
            <a:fld id="{9CD8D479-8942-46E8-A226-A4E01F7A105C}" type="slidenum">
              <a:rPr lang="pl-PL" smtClean="0"/>
              <a:t>2</a:t>
            </a:fld>
            <a:endParaRPr lang="pl-PL" dirty="0"/>
          </a:p>
        </p:txBody>
      </p:sp>
      <p:sp>
        <p:nvSpPr>
          <p:cNvPr id="5" name="Data — symbol zastępczy 4"/>
          <p:cNvSpPr>
            <a:spLocks noGrp="1"/>
          </p:cNvSpPr>
          <p:nvPr>
            <p:ph type="dt" sz="half" idx="10"/>
          </p:nvPr>
        </p:nvSpPr>
        <p:spPr/>
        <p:txBody>
          <a:bodyPr rtlCol="0"/>
          <a:lstStyle/>
          <a:p>
            <a:pPr rtl="0"/>
            <a:r>
              <a:rPr lang="pl-PL"/>
              <a:t>10-09-2021</a:t>
            </a:r>
            <a:endParaRPr lang="pl-PL" dirty="0"/>
          </a:p>
        </p:txBody>
      </p:sp>
      <p:sp>
        <p:nvSpPr>
          <p:cNvPr id="7" name="Stopka — symbol zastępczy 5">
            <a:extLst>
              <a:ext uri="{FF2B5EF4-FFF2-40B4-BE49-F238E27FC236}">
                <a16:creationId xmlns:a16="http://schemas.microsoft.com/office/drawing/2014/main" id="{A1796221-A5FE-4FF8-92B9-D7F6187CEFEA}"/>
              </a:ext>
            </a:extLst>
          </p:cNvPr>
          <p:cNvSpPr>
            <a:spLocks noGrp="1"/>
          </p:cNvSpPr>
          <p:nvPr>
            <p:ph type="ftr" sz="quarter" idx="11"/>
          </p:nvPr>
        </p:nvSpPr>
        <p:spPr>
          <a:xfrm>
            <a:off x="1637716" y="6629400"/>
            <a:ext cx="9144259" cy="228600"/>
          </a:xfrm>
        </p:spPr>
        <p:txBody>
          <a:bodyPr rtlCol="0"/>
          <a:lstStyle/>
          <a:p>
            <a:pPr rtl="0"/>
            <a:r>
              <a:rPr lang="pl-PL"/>
              <a:t>Tykocin</a:t>
            </a:r>
            <a:endParaRPr lang="pl-PL" dirty="0"/>
          </a:p>
        </p:txBody>
      </p:sp>
    </p:spTree>
    <p:extLst>
      <p:ext uri="{BB962C8B-B14F-4D97-AF65-F5344CB8AC3E}">
        <p14:creationId xmlns:p14="http://schemas.microsoft.com/office/powerpoint/2010/main" val="39004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3939" y="228600"/>
            <a:ext cx="11371811" cy="1183566"/>
          </a:xfrm>
        </p:spPr>
        <p:txBody>
          <a:bodyPr rtlCol="0">
            <a:noAutofit/>
          </a:bodyPr>
          <a:lstStyle/>
          <a:p>
            <a:pPr rtl="0"/>
            <a:r>
              <a:rPr lang="pl-PL" sz="4000" dirty="0"/>
              <a:t>Kto może (powinien) wdrażać program małej retencji </a:t>
            </a:r>
          </a:p>
        </p:txBody>
      </p:sp>
      <p:graphicFrame>
        <p:nvGraphicFramePr>
          <p:cNvPr id="10" name="Tabela 10">
            <a:extLst>
              <a:ext uri="{FF2B5EF4-FFF2-40B4-BE49-F238E27FC236}">
                <a16:creationId xmlns:a16="http://schemas.microsoft.com/office/drawing/2014/main" id="{8F6A2FC7-F923-4E37-B100-71FB992865CF}"/>
              </a:ext>
            </a:extLst>
          </p:cNvPr>
          <p:cNvGraphicFramePr>
            <a:graphicFrameLocks noGrp="1"/>
          </p:cNvGraphicFramePr>
          <p:nvPr>
            <p:ph sz="quarter" idx="4"/>
            <p:extLst>
              <p:ext uri="{D42A27DB-BD31-4B8C-83A1-F6EECF244321}">
                <p14:modId xmlns:p14="http://schemas.microsoft.com/office/powerpoint/2010/main" val="1039089242"/>
              </p:ext>
            </p:extLst>
          </p:nvPr>
        </p:nvGraphicFramePr>
        <p:xfrm>
          <a:off x="711228" y="1769774"/>
          <a:ext cx="10997231" cy="4502017"/>
        </p:xfrm>
        <a:graphic>
          <a:graphicData uri="http://schemas.openxmlformats.org/drawingml/2006/table">
            <a:tbl>
              <a:tblPr firstRow="1" bandRow="1">
                <a:tableStyleId>{B301B821-A1FF-4177-AEE7-76D212191A09}</a:tableStyleId>
              </a:tblPr>
              <a:tblGrid>
                <a:gridCol w="4147543">
                  <a:extLst>
                    <a:ext uri="{9D8B030D-6E8A-4147-A177-3AD203B41FA5}">
                      <a16:colId xmlns:a16="http://schemas.microsoft.com/office/drawing/2014/main" val="712682909"/>
                    </a:ext>
                  </a:extLst>
                </a:gridCol>
                <a:gridCol w="6849688">
                  <a:extLst>
                    <a:ext uri="{9D8B030D-6E8A-4147-A177-3AD203B41FA5}">
                      <a16:colId xmlns:a16="http://schemas.microsoft.com/office/drawing/2014/main" val="1843714064"/>
                    </a:ext>
                  </a:extLst>
                </a:gridCol>
              </a:tblGrid>
              <a:tr h="382385">
                <a:tc>
                  <a:txBody>
                    <a:bodyPr/>
                    <a:lstStyle/>
                    <a:p>
                      <a:r>
                        <a:rPr lang="pl-PL" sz="2000" dirty="0"/>
                        <a:t>Instytucja</a:t>
                      </a:r>
                    </a:p>
                  </a:txBody>
                  <a:tcPr/>
                </a:tc>
                <a:tc>
                  <a:txBody>
                    <a:bodyPr/>
                    <a:lstStyle/>
                    <a:p>
                      <a:r>
                        <a:rPr lang="pl-PL" sz="2000" dirty="0"/>
                        <a:t>Zakres zadań</a:t>
                      </a:r>
                    </a:p>
                  </a:txBody>
                  <a:tcPr/>
                </a:tc>
                <a:extLst>
                  <a:ext uri="{0D108BD9-81ED-4DB2-BD59-A6C34878D82A}">
                    <a16:rowId xmlns:a16="http://schemas.microsoft.com/office/drawing/2014/main" val="2778477417"/>
                  </a:ext>
                </a:extLst>
              </a:tr>
              <a:tr h="783457">
                <a:tc>
                  <a:txBody>
                    <a:bodyPr/>
                    <a:lstStyle/>
                    <a:p>
                      <a:r>
                        <a:rPr lang="pl-PL" sz="2000" dirty="0"/>
                        <a:t>ADMINISTRACJA RZĄDOWA, SAMORZĄD, WODY POLSKIE, PLANOWANIE</a:t>
                      </a:r>
                    </a:p>
                  </a:txBody>
                  <a:tcPr/>
                </a:tc>
                <a:tc>
                  <a:txBody>
                    <a:bodyPr/>
                    <a:lstStyle/>
                    <a:p>
                      <a:r>
                        <a:rPr lang="pl-PL" sz="2000" b="0" i="0" u="none" strike="noStrike" kern="1200" baseline="0" dirty="0">
                          <a:solidFill>
                            <a:schemeClr val="dk1"/>
                          </a:solidFill>
                          <a:latin typeface="+mn-lt"/>
                          <a:ea typeface="+mn-ea"/>
                          <a:cs typeface="+mn-cs"/>
                        </a:rPr>
                        <a:t>Tworzenie prawa, stymulowanie działań </a:t>
                      </a:r>
                    </a:p>
                    <a:p>
                      <a:r>
                        <a:rPr lang="pl-PL" sz="2000" b="0" i="0" u="none" strike="noStrike" kern="1200" baseline="0" dirty="0">
                          <a:solidFill>
                            <a:schemeClr val="dk1"/>
                          </a:solidFill>
                          <a:latin typeface="+mn-lt"/>
                          <a:ea typeface="+mn-ea"/>
                          <a:cs typeface="+mn-cs"/>
                        </a:rPr>
                        <a:t>Urządzanie przestrzeni, zalesienia, zbiorniki wodne (?) </a:t>
                      </a:r>
                    </a:p>
                    <a:p>
                      <a:r>
                        <a:rPr lang="pl-PL" sz="2000" b="0" i="0" u="none" strike="noStrike" kern="1200" baseline="0" dirty="0">
                          <a:solidFill>
                            <a:schemeClr val="dk1"/>
                          </a:solidFill>
                          <a:latin typeface="+mn-lt"/>
                          <a:ea typeface="+mn-ea"/>
                          <a:cs typeface="+mn-cs"/>
                        </a:rPr>
                        <a:t>Retencja dolinowa (p. </a:t>
                      </a:r>
                      <a:r>
                        <a:rPr lang="pl-PL" sz="2000" b="0" i="0" u="none" strike="noStrike" kern="1200" baseline="0" dirty="0" err="1">
                          <a:solidFill>
                            <a:schemeClr val="dk1"/>
                          </a:solidFill>
                          <a:latin typeface="+mn-lt"/>
                          <a:ea typeface="+mn-ea"/>
                          <a:cs typeface="+mn-cs"/>
                        </a:rPr>
                        <a:t>powodz</a:t>
                      </a:r>
                      <a:r>
                        <a:rPr lang="pl-PL" sz="2000" b="0" i="0" u="none" strike="noStrike" kern="1200" baseline="0" dirty="0">
                          <a:solidFill>
                            <a:schemeClr val="dk1"/>
                          </a:solidFill>
                          <a:latin typeface="+mn-lt"/>
                          <a:ea typeface="+mn-ea"/>
                          <a:cs typeface="+mn-cs"/>
                        </a:rPr>
                        <a:t>.) </a:t>
                      </a:r>
                      <a:endParaRPr lang="pl-PL" sz="2000" dirty="0"/>
                    </a:p>
                  </a:txBody>
                  <a:tcPr/>
                </a:tc>
                <a:extLst>
                  <a:ext uri="{0D108BD9-81ED-4DB2-BD59-A6C34878D82A}">
                    <a16:rowId xmlns:a16="http://schemas.microsoft.com/office/drawing/2014/main" val="214326015"/>
                  </a:ext>
                </a:extLst>
              </a:tr>
              <a:tr h="783457">
                <a:tc>
                  <a:txBody>
                    <a:bodyPr/>
                    <a:lstStyle/>
                    <a:p>
                      <a:r>
                        <a:rPr lang="pl-PL" sz="2000" kern="1200" dirty="0">
                          <a:solidFill>
                            <a:schemeClr val="dk1"/>
                          </a:solidFill>
                          <a:latin typeface="+mn-lt"/>
                          <a:ea typeface="+mn-ea"/>
                          <a:cs typeface="+mn-cs"/>
                        </a:rPr>
                        <a:t>SPOŁECZEŃSTWO, </a:t>
                      </a:r>
                    </a:p>
                    <a:p>
                      <a:r>
                        <a:rPr lang="pl-PL" sz="2000" kern="1200" dirty="0">
                          <a:solidFill>
                            <a:schemeClr val="dk1"/>
                          </a:solidFill>
                          <a:latin typeface="+mn-lt"/>
                          <a:ea typeface="+mn-ea"/>
                          <a:cs typeface="+mn-cs"/>
                        </a:rPr>
                        <a:t>PRZYRODA, EKOLOGIA </a:t>
                      </a:r>
                    </a:p>
                  </a:txBody>
                  <a:tcPr/>
                </a:tc>
                <a:tc>
                  <a:txBody>
                    <a:bodyPr/>
                    <a:lstStyle/>
                    <a:p>
                      <a:r>
                        <a:rPr lang="pl-PL" sz="2000" b="0" i="0" u="none" strike="noStrike" kern="1200" baseline="0" dirty="0">
                          <a:solidFill>
                            <a:schemeClr val="dk1"/>
                          </a:solidFill>
                          <a:latin typeface="+mn-lt"/>
                          <a:ea typeface="+mn-ea"/>
                          <a:cs typeface="+mn-cs"/>
                        </a:rPr>
                        <a:t>Mokradła, bagna </a:t>
                      </a:r>
                    </a:p>
                    <a:p>
                      <a:r>
                        <a:rPr lang="pl-PL" sz="2000" b="0" i="0" u="none" strike="noStrike" kern="1200" baseline="0" dirty="0" err="1">
                          <a:solidFill>
                            <a:schemeClr val="dk1"/>
                          </a:solidFill>
                          <a:latin typeface="+mn-lt"/>
                          <a:ea typeface="+mn-ea"/>
                          <a:cs typeface="+mn-cs"/>
                        </a:rPr>
                        <a:t>Renaturyzacja</a:t>
                      </a:r>
                      <a:r>
                        <a:rPr lang="pl-PL" sz="2000" b="0" i="0" u="none" strike="noStrike" kern="1200" baseline="0" dirty="0">
                          <a:solidFill>
                            <a:schemeClr val="dk1"/>
                          </a:solidFill>
                          <a:latin typeface="+mn-lt"/>
                          <a:ea typeface="+mn-ea"/>
                          <a:cs typeface="+mn-cs"/>
                        </a:rPr>
                        <a:t> cieków, regulacja odpływu, odbudowa oczek itp. </a:t>
                      </a:r>
                    </a:p>
                    <a:p>
                      <a:r>
                        <a:rPr lang="pl-PL" sz="2000" b="0" i="0" u="none" strike="noStrike" kern="1200" baseline="0" dirty="0">
                          <a:solidFill>
                            <a:schemeClr val="dk1"/>
                          </a:solidFill>
                          <a:latin typeface="+mn-lt"/>
                          <a:ea typeface="+mn-ea"/>
                          <a:cs typeface="+mn-cs"/>
                        </a:rPr>
                        <a:t>Zabiegi przeciwerozyjne </a:t>
                      </a:r>
                      <a:endParaRPr lang="pl-PL" sz="2000" dirty="0"/>
                    </a:p>
                  </a:txBody>
                  <a:tcPr/>
                </a:tc>
                <a:extLst>
                  <a:ext uri="{0D108BD9-81ED-4DB2-BD59-A6C34878D82A}">
                    <a16:rowId xmlns:a16="http://schemas.microsoft.com/office/drawing/2014/main" val="1064284132"/>
                  </a:ext>
                </a:extLst>
              </a:tr>
              <a:tr h="783457">
                <a:tc>
                  <a:txBody>
                    <a:bodyPr/>
                    <a:lstStyle/>
                    <a:p>
                      <a:r>
                        <a:rPr lang="pl-PL" sz="2000" kern="1200" dirty="0">
                          <a:solidFill>
                            <a:schemeClr val="dk1"/>
                          </a:solidFill>
                          <a:latin typeface="+mn-lt"/>
                          <a:ea typeface="+mn-ea"/>
                          <a:cs typeface="+mn-cs"/>
                        </a:rPr>
                        <a:t>SPOŁECZNOŚĆ LOKALNA, GMINY, MIASTA </a:t>
                      </a:r>
                    </a:p>
                  </a:txBody>
                  <a:tcPr/>
                </a:tc>
                <a:tc>
                  <a:txBody>
                    <a:bodyPr/>
                    <a:lstStyle/>
                    <a:p>
                      <a:r>
                        <a:rPr lang="pl-PL" sz="2000" b="0" i="0" u="none" strike="noStrike" kern="1200" baseline="0" dirty="0">
                          <a:solidFill>
                            <a:schemeClr val="dk1"/>
                          </a:solidFill>
                          <a:latin typeface="+mn-lt"/>
                          <a:ea typeface="+mn-ea"/>
                          <a:cs typeface="+mn-cs"/>
                        </a:rPr>
                        <a:t>Zagospodarowanie przestrzenne, ograniczanie spływu powierzchniowego (tereny uszczelnione), małe zbiorniki wodne </a:t>
                      </a:r>
                      <a:endParaRPr lang="pl-PL" sz="2000" dirty="0"/>
                    </a:p>
                  </a:txBody>
                  <a:tcPr/>
                </a:tc>
                <a:extLst>
                  <a:ext uri="{0D108BD9-81ED-4DB2-BD59-A6C34878D82A}">
                    <a16:rowId xmlns:a16="http://schemas.microsoft.com/office/drawing/2014/main" val="2058780350"/>
                  </a:ext>
                </a:extLst>
              </a:tr>
              <a:tr h="122562">
                <a:tc>
                  <a:txBody>
                    <a:bodyPr/>
                    <a:lstStyle/>
                    <a:p>
                      <a:r>
                        <a:rPr lang="pl-PL" sz="2000" kern="1200" dirty="0">
                          <a:solidFill>
                            <a:schemeClr val="dk1"/>
                          </a:solidFill>
                          <a:latin typeface="+mn-lt"/>
                          <a:ea typeface="+mn-ea"/>
                          <a:cs typeface="+mn-cs"/>
                        </a:rPr>
                        <a:t>OSOBY PRYWATNE I FIZYCZNE (ROLNICY) </a:t>
                      </a:r>
                    </a:p>
                  </a:txBody>
                  <a:tcPr/>
                </a:tc>
                <a:tc>
                  <a:txBody>
                    <a:bodyPr/>
                    <a:lstStyle/>
                    <a:p>
                      <a:r>
                        <a:rPr lang="pl-PL" sz="2000" b="0" i="0" u="none" strike="noStrike" kern="1200" baseline="0" dirty="0">
                          <a:solidFill>
                            <a:schemeClr val="dk1"/>
                          </a:solidFill>
                          <a:latin typeface="+mn-lt"/>
                          <a:ea typeface="+mn-ea"/>
                          <a:cs typeface="+mn-cs"/>
                        </a:rPr>
                        <a:t>Układ pól, zabiegi agrotechniczne, wapnowanie, agromelioracja, eksploatacja systemów melioracyjnych (regulowanie odpływu z sieci drenarskiej i rowów) małe zbiorniki </a:t>
                      </a:r>
                      <a:endParaRPr lang="pl-PL" sz="2000" dirty="0"/>
                    </a:p>
                  </a:txBody>
                  <a:tcPr/>
                </a:tc>
                <a:extLst>
                  <a:ext uri="{0D108BD9-81ED-4DB2-BD59-A6C34878D82A}">
                    <a16:rowId xmlns:a16="http://schemas.microsoft.com/office/drawing/2014/main" val="1003228433"/>
                  </a:ext>
                </a:extLst>
              </a:tr>
            </a:tbl>
          </a:graphicData>
        </a:graphic>
      </p:graphicFrame>
      <p:sp>
        <p:nvSpPr>
          <p:cNvPr id="7" name="Numer slajdu — symbol zastępczy 6"/>
          <p:cNvSpPr>
            <a:spLocks noGrp="1"/>
          </p:cNvSpPr>
          <p:nvPr>
            <p:ph type="sldNum" sz="quarter" idx="12"/>
          </p:nvPr>
        </p:nvSpPr>
        <p:spPr/>
        <p:txBody>
          <a:bodyPr rtlCol="0"/>
          <a:lstStyle/>
          <a:p>
            <a:pPr rtl="0"/>
            <a:fld id="{9CD8D479-8942-46E8-A226-A4E01F7A105C}" type="slidenum">
              <a:rPr lang="pl-PL" smtClean="0"/>
              <a:t>20</a:t>
            </a:fld>
            <a:endParaRPr lang="pl-PL" dirty="0"/>
          </a:p>
        </p:txBody>
      </p:sp>
      <p:sp>
        <p:nvSpPr>
          <p:cNvPr id="8" name="Data — symbol zastępczy 7"/>
          <p:cNvSpPr>
            <a:spLocks noGrp="1"/>
          </p:cNvSpPr>
          <p:nvPr>
            <p:ph type="dt" sz="half" idx="10"/>
          </p:nvPr>
        </p:nvSpPr>
        <p:spPr/>
        <p:txBody>
          <a:bodyPr rtlCol="0"/>
          <a:lstStyle/>
          <a:p>
            <a:pPr rtl="0"/>
            <a:r>
              <a:rPr lang="pl-PL"/>
              <a:t>10-09-2021</a:t>
            </a:r>
            <a:endParaRPr lang="pl-PL" dirty="0"/>
          </a:p>
        </p:txBody>
      </p:sp>
      <p:sp>
        <p:nvSpPr>
          <p:cNvPr id="9" name="Stopka — symbol zastępczy 8"/>
          <p:cNvSpPr>
            <a:spLocks noGrp="1"/>
          </p:cNvSpPr>
          <p:nvPr>
            <p:ph type="ftr" sz="quarter" idx="11"/>
          </p:nvPr>
        </p:nvSpPr>
        <p:spPr/>
        <p:txBody>
          <a:bodyPr rtlCol="0"/>
          <a:lstStyle/>
          <a:p>
            <a:pPr rtl="0"/>
            <a:r>
              <a:rPr lang="pl-PL"/>
              <a:t>Tykocin</a:t>
            </a:r>
            <a:endParaRPr lang="pl-PL" dirty="0"/>
          </a:p>
        </p:txBody>
      </p:sp>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53734" y="597913"/>
            <a:ext cx="9641023" cy="826057"/>
          </a:xfrm>
        </p:spPr>
        <p:txBody>
          <a:bodyPr rtlCol="0">
            <a:normAutofit/>
          </a:bodyPr>
          <a:lstStyle/>
          <a:p>
            <a:pPr rtl="0"/>
            <a:r>
              <a:rPr lang="pl-PL" sz="4400" dirty="0"/>
              <a:t>Podsumowanie</a:t>
            </a:r>
          </a:p>
        </p:txBody>
      </p:sp>
      <p:sp>
        <p:nvSpPr>
          <p:cNvPr id="4" name="Tekst — symbol zastępczy 3"/>
          <p:cNvSpPr>
            <a:spLocks noGrp="1"/>
          </p:cNvSpPr>
          <p:nvPr>
            <p:ph type="body" sz="half" idx="2"/>
          </p:nvPr>
        </p:nvSpPr>
        <p:spPr>
          <a:xfrm>
            <a:off x="953734" y="1423970"/>
            <a:ext cx="10534456" cy="2479548"/>
          </a:xfrm>
        </p:spPr>
        <p:txBody>
          <a:bodyPr rtlCol="0">
            <a:normAutofit fontScale="25000" lnSpcReduction="20000"/>
          </a:bodyPr>
          <a:lstStyle/>
          <a:p>
            <a:pPr marL="365125" indent="-365125" algn="just" rtl="0">
              <a:buClr>
                <a:schemeClr val="accent1">
                  <a:lumMod val="75000"/>
                </a:schemeClr>
              </a:buClr>
              <a:buFont typeface="Wingdings" panose="05000000000000000000" pitchFamily="2" charset="2"/>
              <a:buChar char="Ø"/>
            </a:pPr>
            <a:endParaRPr lang="pl-PL" sz="2100" dirty="0"/>
          </a:p>
          <a:p>
            <a:pPr marL="365125" indent="-365125" algn="just">
              <a:lnSpc>
                <a:spcPct val="120000"/>
              </a:lnSpc>
              <a:buClr>
                <a:schemeClr val="accent1">
                  <a:lumMod val="75000"/>
                </a:schemeClr>
              </a:buClr>
              <a:buFont typeface="Wingdings" panose="05000000000000000000" pitchFamily="2" charset="2"/>
              <a:buChar char="Ø"/>
            </a:pPr>
            <a:r>
              <a:rPr lang="pl-PL" sz="8000" dirty="0"/>
              <a:t>Mała retencja poprawia bilans wodny zlewni. Działania techniczne i nietechniczne są elementami zarządzania ryzykiem powodziowym i ograniczania skutków suszy. Nie zastępują jednak stosowanych metod ochrony przed powodzią i suszami. </a:t>
            </a:r>
          </a:p>
          <a:p>
            <a:pPr marL="365125" indent="-365125" algn="just">
              <a:lnSpc>
                <a:spcPct val="120000"/>
              </a:lnSpc>
              <a:buClr>
                <a:schemeClr val="accent1">
                  <a:lumMod val="75000"/>
                </a:schemeClr>
              </a:buClr>
              <a:buFont typeface="Wingdings" panose="05000000000000000000" pitchFamily="2" charset="2"/>
              <a:buChar char="Ø"/>
            </a:pPr>
            <a:r>
              <a:rPr lang="pl-PL" sz="8000" dirty="0"/>
              <a:t>Mała retencja jest działaniem wspierającym wdrażanie Dyrektyw Unijnych, jak: Ramowa Dyrektywa Wodna, Dyrektywa Azotanowa, Dyrektywa Przeciwpowodziowa oraz polityki UE, w tym ograniczenie skutków zmian klimatu, ochrony bagien, utrzymanie obszarów Natura 2000. </a:t>
            </a:r>
          </a:p>
          <a:p>
            <a:pPr marL="365125" indent="-365125" algn="just">
              <a:lnSpc>
                <a:spcPct val="120000"/>
              </a:lnSpc>
              <a:buClr>
                <a:schemeClr val="accent1">
                  <a:lumMod val="75000"/>
                </a:schemeClr>
              </a:buClr>
              <a:buFont typeface="Wingdings" panose="05000000000000000000" pitchFamily="2" charset="2"/>
              <a:buChar char="Ø"/>
            </a:pPr>
            <a:r>
              <a:rPr lang="pl-PL" sz="8000" dirty="0"/>
              <a:t>Mała retencja powinna być wdrażana na terenach rolnych oraz zurbanizowanych, powinny być wykorzystywane metody techniczne i nietechniczne. Stąd też wdrażanie małej retencji może być realizowane przez wiele instytucji oraz organów samorządowych i państwowych. </a:t>
            </a:r>
          </a:p>
          <a:p>
            <a:pPr marL="365125" indent="-365125" algn="just">
              <a:lnSpc>
                <a:spcPct val="120000"/>
              </a:lnSpc>
              <a:buClr>
                <a:schemeClr val="accent1">
                  <a:lumMod val="75000"/>
                </a:schemeClr>
              </a:buClr>
              <a:buFont typeface="Wingdings" panose="05000000000000000000" pitchFamily="2" charset="2"/>
              <a:buChar char="Ø"/>
            </a:pPr>
            <a:r>
              <a:rPr lang="pl-PL" sz="8000" dirty="0"/>
              <a:t>Szczególną rolę w gospodarce wodnej odgrywają obszary rolnicze, w tym systemy melioracyjne. Niezbędne jest propagowanie idei małej retencji, w tym gospodarowania wodą na obiektach melioracyjnych, zarówno przez służby melioracyjne, jak i doradztwa rolniczego. </a:t>
            </a:r>
          </a:p>
          <a:p>
            <a:pPr marL="365125" indent="-365125" algn="just">
              <a:lnSpc>
                <a:spcPct val="120000"/>
              </a:lnSpc>
              <a:buClr>
                <a:schemeClr val="accent1">
                  <a:lumMod val="75000"/>
                </a:schemeClr>
              </a:buClr>
              <a:buFont typeface="Wingdings" panose="05000000000000000000" pitchFamily="2" charset="2"/>
              <a:buChar char="Ø"/>
            </a:pPr>
            <a:r>
              <a:rPr lang="pl-PL" sz="8000" dirty="0"/>
              <a:t>Program rozwoju małej retencji powinien obejmować zestaw środków prawnych, edukacyjnych i finansowych stymulujących podejmowanie prac na rzecz poprawy bilansu wodnego. </a:t>
            </a:r>
          </a:p>
          <a:p>
            <a:pPr marL="365125" indent="-365125" algn="just" rtl="0">
              <a:buClr>
                <a:schemeClr val="accent1">
                  <a:lumMod val="75000"/>
                </a:schemeClr>
              </a:buClr>
              <a:buFont typeface="Wingdings" panose="05000000000000000000" pitchFamily="2" charset="2"/>
              <a:buChar char="Ø"/>
            </a:pPr>
            <a:endParaRPr lang="pl-PL" sz="2000" dirty="0"/>
          </a:p>
        </p:txBody>
      </p:sp>
      <p:sp>
        <p:nvSpPr>
          <p:cNvPr id="5" name="Numer slajdu — symbol zastępczy 4"/>
          <p:cNvSpPr>
            <a:spLocks noGrp="1"/>
          </p:cNvSpPr>
          <p:nvPr>
            <p:ph type="sldNum" sz="quarter" idx="12"/>
          </p:nvPr>
        </p:nvSpPr>
        <p:spPr/>
        <p:txBody>
          <a:bodyPr rtlCol="0"/>
          <a:lstStyle/>
          <a:p>
            <a:pPr rtl="0"/>
            <a:fld id="{9CD8D479-8942-46E8-A226-A4E01F7A105C}" type="slidenum">
              <a:rPr lang="pl-PL" smtClean="0"/>
              <a:t>21</a:t>
            </a:fld>
            <a:endParaRPr lang="pl-PL" dirty="0"/>
          </a:p>
        </p:txBody>
      </p:sp>
      <p:sp>
        <p:nvSpPr>
          <p:cNvPr id="6" name="Data — symbol zastępczy 5"/>
          <p:cNvSpPr>
            <a:spLocks noGrp="1"/>
          </p:cNvSpPr>
          <p:nvPr>
            <p:ph type="dt" sz="half" idx="10"/>
          </p:nvPr>
        </p:nvSpPr>
        <p:spPr/>
        <p:txBody>
          <a:bodyPr rtlCol="0"/>
          <a:lstStyle/>
          <a:p>
            <a:pPr rtl="0"/>
            <a:r>
              <a:rPr lang="pl-PL"/>
              <a:t>10-09-2021</a:t>
            </a:r>
            <a:endParaRPr lang="pl-PL" dirty="0"/>
          </a:p>
        </p:txBody>
      </p:sp>
      <p:sp>
        <p:nvSpPr>
          <p:cNvPr id="7" name="Stopka — symbol zastępczy 6"/>
          <p:cNvSpPr>
            <a:spLocks noGrp="1"/>
          </p:cNvSpPr>
          <p:nvPr>
            <p:ph type="ftr" sz="quarter" idx="11"/>
          </p:nvPr>
        </p:nvSpPr>
        <p:spPr/>
        <p:txBody>
          <a:bodyPr rtlCol="0"/>
          <a:lstStyle/>
          <a:p>
            <a:pPr rtl="0"/>
            <a:r>
              <a:rPr lang="pl-PL"/>
              <a:t>Tykocin</a:t>
            </a:r>
            <a:endParaRPr lang="pl-PL" dirty="0"/>
          </a:p>
        </p:txBody>
      </p:sp>
    </p:spTree>
    <p:extLst>
      <p:ext uri="{BB962C8B-B14F-4D97-AF65-F5344CB8AC3E}">
        <p14:creationId xmlns:p14="http://schemas.microsoft.com/office/powerpoint/2010/main" val="39711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rtlCol="0"/>
          <a:lstStyle/>
          <a:p>
            <a:pPr rtl="0"/>
            <a:r>
              <a:rPr lang="pl-PL" sz="6000" dirty="0"/>
              <a:t>Dziękuję za uwagę</a:t>
            </a:r>
            <a:endParaRPr lang="pl-PL"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3212" y="276087"/>
            <a:ext cx="9698763" cy="1183566"/>
          </a:xfrm>
        </p:spPr>
        <p:txBody>
          <a:bodyPr rtlCol="0"/>
          <a:lstStyle/>
          <a:p>
            <a:pPr rtl="0"/>
            <a:r>
              <a:rPr lang="pl-PL" dirty="0"/>
              <a:t>Co nazywamy mała retencją wodną?</a:t>
            </a:r>
          </a:p>
        </p:txBody>
      </p:sp>
      <p:sp>
        <p:nvSpPr>
          <p:cNvPr id="3" name="Zawartość — symbol zastępczy 2"/>
          <p:cNvSpPr>
            <a:spLocks noGrp="1"/>
          </p:cNvSpPr>
          <p:nvPr>
            <p:ph idx="1"/>
          </p:nvPr>
        </p:nvSpPr>
        <p:spPr>
          <a:xfrm>
            <a:off x="1083212" y="1459653"/>
            <a:ext cx="10654359" cy="4620682"/>
          </a:xfrm>
        </p:spPr>
        <p:txBody>
          <a:bodyPr rtlCol="0">
            <a:noAutofit/>
          </a:bodyPr>
          <a:lstStyle/>
          <a:p>
            <a:pPr marL="0" indent="0">
              <a:buNone/>
            </a:pPr>
            <a:r>
              <a:rPr lang="pl-PL" sz="2000" dirty="0"/>
              <a:t>W niektórych opracowaniach retencję wodną dzieli się na </a:t>
            </a:r>
            <a:r>
              <a:rPr lang="pl-PL" sz="2000" b="1" dirty="0"/>
              <a:t>dużą i małą</a:t>
            </a:r>
            <a:r>
              <a:rPr lang="pl-PL" sz="2000" dirty="0"/>
              <a:t>, gdzie głównym kryterium podziału jest pojemność magazynowanej wody w zbiorniku retencyjnym. </a:t>
            </a:r>
          </a:p>
          <a:p>
            <a:pPr marL="0" indent="0" algn="just">
              <a:lnSpc>
                <a:spcPct val="100000"/>
              </a:lnSpc>
              <a:buNone/>
            </a:pPr>
            <a:r>
              <a:rPr lang="pl-PL" sz="2000" dirty="0"/>
              <a:t>W Polsce przyjmuje się wielkość graniczną pojemności </a:t>
            </a:r>
            <a:r>
              <a:rPr lang="pl-PL" sz="2000" b="1" dirty="0"/>
              <a:t>małych zbiorników wodnych równą 5 mln m</a:t>
            </a:r>
            <a:r>
              <a:rPr lang="pl-PL" sz="2000" b="1" baseline="30000" dirty="0"/>
              <a:t>3</a:t>
            </a:r>
            <a:r>
              <a:rPr lang="pl-PL" sz="2000" dirty="0"/>
              <a:t>, która została określona w Porozumieniu z dnia 21 grudnia 1995 roku między Ministrem Rolnictwa i Gospodarki Żywnościowej, a Ministrem Ochrony Środowiska, Zasobów Naturalnych i Leśnictwa dotyczącym współpracy w zakresie małej retencji. Zbiorniki o pojemności </a:t>
            </a:r>
            <a:r>
              <a:rPr lang="pl-PL" sz="2000" b="1" dirty="0"/>
              <a:t>większej od </a:t>
            </a:r>
            <a:br>
              <a:rPr lang="pl-PL" sz="2000" b="1" dirty="0"/>
            </a:br>
            <a:r>
              <a:rPr lang="pl-PL" sz="2000" b="1" dirty="0"/>
              <a:t>5 mln m</a:t>
            </a:r>
            <a:r>
              <a:rPr lang="pl-PL" sz="2000" b="1" baseline="30000" dirty="0"/>
              <a:t>3</a:t>
            </a:r>
            <a:r>
              <a:rPr lang="pl-PL" sz="2000" b="1" dirty="0"/>
              <a:t> tworzą tzw. dużą retencję.</a:t>
            </a:r>
          </a:p>
          <a:p>
            <a:pPr marL="0" indent="0">
              <a:buNone/>
            </a:pPr>
            <a:r>
              <a:rPr lang="pl-PL" sz="2000" dirty="0"/>
              <a:t>Mówiąc o retencji wodnej na obszarach wiejskich zazwyczaj mamy na myśli tzw. małą retencję. </a:t>
            </a:r>
          </a:p>
          <a:p>
            <a:pPr marL="0" indent="0" algn="just">
              <a:buNone/>
            </a:pPr>
            <a:r>
              <a:rPr lang="pl-PL" sz="2000" dirty="0"/>
              <a:t>Należy nadmienić, że zagadnienia związane z retencją dotyczą jej tzw. stanu. Przez stan retencji rozumie się zapas wody w zlewni zmagazynowanej w środowisku roślinnym, na powierzchni zlewni oraz w gruncie: w strefie aeracji (napowietrzonej, przy powierzchni terenu) i strefie saturacji (pełnego nasycenia porów gruntowych wodą).</a:t>
            </a:r>
          </a:p>
          <a:p>
            <a:pPr marL="0" indent="0" algn="just">
              <a:buNone/>
            </a:pPr>
            <a:r>
              <a:rPr lang="pl-PL" sz="2000" dirty="0"/>
              <a:t>Stan retencji jest więc sumą wszystkich składników tj.: retencji intercepcji (woda zatrzymywana przez szatę roślinną, ale także przez takie obiekty jak dachy budynków czy drogi), retencji powierzchniowej, retencji pokrywy śnieżnej, retencji strefy aeracji i strefy saturacji, retencji koryt rzecznych i jezior.</a:t>
            </a:r>
          </a:p>
        </p:txBody>
      </p:sp>
      <p:sp>
        <p:nvSpPr>
          <p:cNvPr id="4" name="Numer slajdu — symbol zastępczy 3"/>
          <p:cNvSpPr>
            <a:spLocks noGrp="1"/>
          </p:cNvSpPr>
          <p:nvPr>
            <p:ph type="sldNum" sz="quarter" idx="12"/>
          </p:nvPr>
        </p:nvSpPr>
        <p:spPr/>
        <p:txBody>
          <a:bodyPr rtlCol="0"/>
          <a:lstStyle/>
          <a:p>
            <a:pPr rtl="0"/>
            <a:fld id="{9CD8D479-8942-46E8-A226-A4E01F7A105C}" type="slidenum">
              <a:rPr lang="pl-PL" smtClean="0"/>
              <a:t>3</a:t>
            </a:fld>
            <a:endParaRPr lang="pl-PL" dirty="0"/>
          </a:p>
        </p:txBody>
      </p:sp>
      <p:sp>
        <p:nvSpPr>
          <p:cNvPr id="5" name="Data — symbol zastępczy 4"/>
          <p:cNvSpPr>
            <a:spLocks noGrp="1"/>
          </p:cNvSpPr>
          <p:nvPr>
            <p:ph type="dt" sz="half" idx="10"/>
          </p:nvPr>
        </p:nvSpPr>
        <p:spPr/>
        <p:txBody>
          <a:bodyPr rtlCol="0"/>
          <a:lstStyle/>
          <a:p>
            <a:pPr rtl="0"/>
            <a:r>
              <a:rPr lang="pl-PL"/>
              <a:t>10-09-2021</a:t>
            </a:r>
            <a:endParaRPr lang="pl-PL" dirty="0"/>
          </a:p>
        </p:txBody>
      </p:sp>
      <p:sp>
        <p:nvSpPr>
          <p:cNvPr id="7" name="Stopka — symbol zastępczy 5">
            <a:extLst>
              <a:ext uri="{FF2B5EF4-FFF2-40B4-BE49-F238E27FC236}">
                <a16:creationId xmlns:a16="http://schemas.microsoft.com/office/drawing/2014/main" id="{A1796221-A5FE-4FF8-92B9-D7F6187CEFEA}"/>
              </a:ext>
            </a:extLst>
          </p:cNvPr>
          <p:cNvSpPr>
            <a:spLocks noGrp="1"/>
          </p:cNvSpPr>
          <p:nvPr>
            <p:ph type="ftr" sz="quarter" idx="11"/>
          </p:nvPr>
        </p:nvSpPr>
        <p:spPr>
          <a:xfrm>
            <a:off x="1637716" y="6629400"/>
            <a:ext cx="9144259" cy="228600"/>
          </a:xfrm>
        </p:spPr>
        <p:txBody>
          <a:bodyPr rtlCol="0"/>
          <a:lstStyle/>
          <a:p>
            <a:pPr rtl="0"/>
            <a:r>
              <a:rPr lang="pl-PL"/>
              <a:t>Tykocin</a:t>
            </a:r>
            <a:endParaRPr lang="pl-PL"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3212" y="276087"/>
            <a:ext cx="9698763" cy="1183566"/>
          </a:xfrm>
        </p:spPr>
        <p:txBody>
          <a:bodyPr rtlCol="0"/>
          <a:lstStyle/>
          <a:p>
            <a:pPr rtl="0"/>
            <a:r>
              <a:rPr lang="pl-PL" dirty="0"/>
              <a:t>Co nazywamy mała retencją wodną?</a:t>
            </a:r>
          </a:p>
        </p:txBody>
      </p:sp>
      <p:sp>
        <p:nvSpPr>
          <p:cNvPr id="3" name="Zawartość — symbol zastępczy 2"/>
          <p:cNvSpPr>
            <a:spLocks noGrp="1"/>
          </p:cNvSpPr>
          <p:nvPr>
            <p:ph idx="1"/>
          </p:nvPr>
        </p:nvSpPr>
        <p:spPr>
          <a:xfrm>
            <a:off x="984739" y="1566001"/>
            <a:ext cx="10470200" cy="4620682"/>
          </a:xfrm>
        </p:spPr>
        <p:txBody>
          <a:bodyPr rtlCol="0">
            <a:noAutofit/>
          </a:bodyPr>
          <a:lstStyle/>
          <a:p>
            <a:pPr marL="0" indent="0" algn="just">
              <a:buNone/>
            </a:pPr>
            <a:r>
              <a:rPr lang="pl-PL" sz="2000" dirty="0"/>
              <a:t>Retencja zależy od wzajemnych relacji głównych czynników meteorologicznych: </a:t>
            </a:r>
            <a:r>
              <a:rPr lang="pl-PL" sz="2000" b="1" dirty="0"/>
              <a:t>opadów i parowania</a:t>
            </a:r>
            <a:r>
              <a:rPr lang="pl-PL" sz="2000" dirty="0"/>
              <a:t>. </a:t>
            </a:r>
          </a:p>
          <a:p>
            <a:pPr marL="0" indent="0" algn="just">
              <a:buNone/>
            </a:pPr>
            <a:r>
              <a:rPr lang="pl-PL" sz="2000" dirty="0"/>
              <a:t>W różnych porach roku relacje pomiędzy opadem a parowaniem różnią się. Niezależnie od tego, mała retencja jest wypadkową wielu czynników zarówno naturalnych jak i tych, które wynikają </a:t>
            </a:r>
            <a:br>
              <a:rPr lang="pl-PL" sz="2000" dirty="0"/>
            </a:br>
            <a:r>
              <a:rPr lang="pl-PL" sz="2000" dirty="0"/>
              <a:t>z działalności człowieka.</a:t>
            </a:r>
          </a:p>
          <a:p>
            <a:pPr marL="0" indent="0">
              <a:buNone/>
            </a:pPr>
            <a:r>
              <a:rPr lang="pl-PL" sz="2000" b="1" dirty="0"/>
              <a:t>Do czynników naturalnych kształtujących małą retencję należą</a:t>
            </a:r>
            <a:r>
              <a:rPr lang="pl-PL" sz="2000" dirty="0"/>
              <a:t>:</a:t>
            </a:r>
          </a:p>
          <a:p>
            <a:pPr marL="365125" indent="-365125">
              <a:buClr>
                <a:schemeClr val="accent1">
                  <a:lumMod val="75000"/>
                </a:schemeClr>
              </a:buClr>
              <a:buFont typeface="Wingdings" panose="05000000000000000000" pitchFamily="2" charset="2"/>
              <a:buChar char="Ø"/>
            </a:pPr>
            <a:r>
              <a:rPr lang="pl-PL" sz="2000" dirty="0"/>
              <a:t>klimat,</a:t>
            </a:r>
          </a:p>
          <a:p>
            <a:pPr marL="365125" indent="-365125">
              <a:buClr>
                <a:schemeClr val="accent1">
                  <a:lumMod val="75000"/>
                </a:schemeClr>
              </a:buClr>
              <a:buFont typeface="Wingdings" panose="05000000000000000000" pitchFamily="2" charset="2"/>
              <a:buChar char="Ø"/>
            </a:pPr>
            <a:r>
              <a:rPr lang="pl-PL" sz="2000" dirty="0"/>
              <a:t>rzeźba terenu,</a:t>
            </a:r>
          </a:p>
          <a:p>
            <a:pPr marL="365125" indent="-365125">
              <a:buClr>
                <a:schemeClr val="accent1">
                  <a:lumMod val="75000"/>
                </a:schemeClr>
              </a:buClr>
              <a:buFont typeface="Wingdings" panose="05000000000000000000" pitchFamily="2" charset="2"/>
              <a:buChar char="Ø"/>
            </a:pPr>
            <a:r>
              <a:rPr lang="pl-PL" sz="2000" dirty="0"/>
              <a:t>budowa geologiczna,</a:t>
            </a:r>
          </a:p>
          <a:p>
            <a:pPr marL="365125" indent="-365125">
              <a:buClr>
                <a:schemeClr val="accent1">
                  <a:lumMod val="75000"/>
                </a:schemeClr>
              </a:buClr>
              <a:buFont typeface="Wingdings" panose="05000000000000000000" pitchFamily="2" charset="2"/>
              <a:buChar char="Ø"/>
            </a:pPr>
            <a:r>
              <a:rPr lang="pl-PL" sz="2000" dirty="0"/>
              <a:t>rodzaj gleb,</a:t>
            </a:r>
          </a:p>
          <a:p>
            <a:pPr marL="365125" indent="-365125">
              <a:buClr>
                <a:schemeClr val="accent1">
                  <a:lumMod val="75000"/>
                </a:schemeClr>
              </a:buClr>
              <a:buFont typeface="Wingdings" panose="05000000000000000000" pitchFamily="2" charset="2"/>
              <a:buChar char="Ø"/>
            </a:pPr>
            <a:r>
              <a:rPr lang="pl-PL" sz="2000" dirty="0"/>
              <a:t>pokrycie terenu,</a:t>
            </a:r>
          </a:p>
          <a:p>
            <a:pPr marL="365125" indent="-365125">
              <a:buClr>
                <a:schemeClr val="accent1">
                  <a:lumMod val="75000"/>
                </a:schemeClr>
              </a:buClr>
              <a:buFont typeface="Wingdings" panose="05000000000000000000" pitchFamily="2" charset="2"/>
              <a:buChar char="Ø"/>
            </a:pPr>
            <a:r>
              <a:rPr lang="pl-PL" sz="2000" dirty="0"/>
              <a:t>obecność naturalnych zbiorników wód stojących,</a:t>
            </a:r>
          </a:p>
          <a:p>
            <a:pPr marL="365125" indent="-365125">
              <a:buClr>
                <a:schemeClr val="accent1">
                  <a:lumMod val="75000"/>
                </a:schemeClr>
              </a:buClr>
              <a:buFont typeface="Wingdings" panose="05000000000000000000" pitchFamily="2" charset="2"/>
              <a:buChar char="Ø"/>
            </a:pPr>
            <a:r>
              <a:rPr lang="pl-PL" sz="2000" dirty="0"/>
              <a:t>procesy erozji.</a:t>
            </a:r>
          </a:p>
        </p:txBody>
      </p:sp>
      <p:sp>
        <p:nvSpPr>
          <p:cNvPr id="4" name="Numer slajdu — symbol zastępczy 3"/>
          <p:cNvSpPr>
            <a:spLocks noGrp="1"/>
          </p:cNvSpPr>
          <p:nvPr>
            <p:ph type="sldNum" sz="quarter" idx="12"/>
          </p:nvPr>
        </p:nvSpPr>
        <p:spPr/>
        <p:txBody>
          <a:bodyPr rtlCol="0"/>
          <a:lstStyle/>
          <a:p>
            <a:pPr rtl="0"/>
            <a:fld id="{9CD8D479-8942-46E8-A226-A4E01F7A105C}" type="slidenum">
              <a:rPr lang="pl-PL" smtClean="0"/>
              <a:t>4</a:t>
            </a:fld>
            <a:endParaRPr lang="pl-PL" dirty="0"/>
          </a:p>
        </p:txBody>
      </p:sp>
      <p:sp>
        <p:nvSpPr>
          <p:cNvPr id="5" name="Data — symbol zastępczy 4"/>
          <p:cNvSpPr>
            <a:spLocks noGrp="1"/>
          </p:cNvSpPr>
          <p:nvPr>
            <p:ph type="dt" sz="half" idx="10"/>
          </p:nvPr>
        </p:nvSpPr>
        <p:spPr/>
        <p:txBody>
          <a:bodyPr rtlCol="0"/>
          <a:lstStyle/>
          <a:p>
            <a:pPr rtl="0"/>
            <a:r>
              <a:rPr lang="pl-PL"/>
              <a:t>10-09-2021</a:t>
            </a:r>
            <a:endParaRPr lang="pl-PL" dirty="0"/>
          </a:p>
        </p:txBody>
      </p:sp>
      <p:sp>
        <p:nvSpPr>
          <p:cNvPr id="7" name="Stopka — symbol zastępczy 5">
            <a:extLst>
              <a:ext uri="{FF2B5EF4-FFF2-40B4-BE49-F238E27FC236}">
                <a16:creationId xmlns:a16="http://schemas.microsoft.com/office/drawing/2014/main" id="{A1796221-A5FE-4FF8-92B9-D7F6187CEFEA}"/>
              </a:ext>
            </a:extLst>
          </p:cNvPr>
          <p:cNvSpPr>
            <a:spLocks noGrp="1"/>
          </p:cNvSpPr>
          <p:nvPr>
            <p:ph type="ftr" sz="quarter" idx="11"/>
          </p:nvPr>
        </p:nvSpPr>
        <p:spPr>
          <a:xfrm>
            <a:off x="1637716" y="6629400"/>
            <a:ext cx="9144259" cy="228600"/>
          </a:xfrm>
        </p:spPr>
        <p:txBody>
          <a:bodyPr rtlCol="0"/>
          <a:lstStyle/>
          <a:p>
            <a:pPr rtl="0"/>
            <a:r>
              <a:rPr lang="pl-PL"/>
              <a:t>Tykocin</a:t>
            </a:r>
            <a:endParaRPr lang="pl-PL" dirty="0"/>
          </a:p>
        </p:txBody>
      </p:sp>
    </p:spTree>
    <p:extLst>
      <p:ext uri="{BB962C8B-B14F-4D97-AF65-F5344CB8AC3E}">
        <p14:creationId xmlns:p14="http://schemas.microsoft.com/office/powerpoint/2010/main" val="28016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3212" y="276087"/>
            <a:ext cx="9698763" cy="1183566"/>
          </a:xfrm>
        </p:spPr>
        <p:txBody>
          <a:bodyPr rtlCol="0"/>
          <a:lstStyle/>
          <a:p>
            <a:pPr rtl="0"/>
            <a:r>
              <a:rPr lang="pl-PL" dirty="0"/>
              <a:t>Od czego zależy mała retencja wodna?</a:t>
            </a:r>
          </a:p>
        </p:txBody>
      </p:sp>
      <p:sp>
        <p:nvSpPr>
          <p:cNvPr id="3" name="Zawartość — symbol zastępczy 2"/>
          <p:cNvSpPr>
            <a:spLocks noGrp="1"/>
          </p:cNvSpPr>
          <p:nvPr>
            <p:ph idx="1"/>
          </p:nvPr>
        </p:nvSpPr>
        <p:spPr>
          <a:xfrm>
            <a:off x="984739" y="1566001"/>
            <a:ext cx="10470200" cy="4620682"/>
          </a:xfrm>
        </p:spPr>
        <p:txBody>
          <a:bodyPr rtlCol="0">
            <a:noAutofit/>
          </a:bodyPr>
          <a:lstStyle/>
          <a:p>
            <a:pPr marL="0" indent="0" algn="just">
              <a:buNone/>
            </a:pPr>
            <a:r>
              <a:rPr lang="pl-PL" sz="2000" dirty="0"/>
              <a:t>Ukształtowanie terenu jest bardzo ważnym czynnikiem decydującym o formowaniu się ilości odpływającej wody ze zlewni oraz wpływającym na wielkość zasobów wodnych na tym obszarze. Ukształtowanie terenu opisują tzw. parametry fizycznogeograficzne, do których należą: średni spadek zlewni, spadek podłużny cieku lub różnice wysokości pomiędzy najwyższym i najniższym wzniesieniem nad poziom morza. Nachylenie terenu ma wpływ na prędkość spływu powierzchniowego, czyli wody płynącej po powierzchni terenu, ale również na prędkość wody płynącej w korycie rzeki, potoku bądź rowu melioracyjnego. Różne formy ukształtowania terenu m.in. lokalne zagłębienia sprzyjają małej retencji, ponieważ woda w naturalny sposób zatrzymywana jest na powierzchni zlewni.</a:t>
            </a:r>
          </a:p>
          <a:p>
            <a:pPr marL="0" indent="0" algn="just">
              <a:buNone/>
            </a:pPr>
            <a:r>
              <a:rPr lang="pl-PL" sz="2000" dirty="0"/>
              <a:t>Na prędkość spływającej wody wpływ ma także sposób użytkowania terenu. Na obszarze pokrytym roślinnością prędkość wody będzie zdecydowanie mniejsza niż na nieużytkach czy ugorach. Faza wzrostu, w jakiej znajdują się rośliny także wpływa na prędkość spływu powierzchniowego oraz wielkość intercepcji. Obszary porośnięte roślinnością, a w szczególności obszary zalesione, sprzyjają małej retencji.</a:t>
            </a:r>
          </a:p>
        </p:txBody>
      </p:sp>
      <p:sp>
        <p:nvSpPr>
          <p:cNvPr id="4" name="Numer slajdu — symbol zastępczy 3"/>
          <p:cNvSpPr>
            <a:spLocks noGrp="1"/>
          </p:cNvSpPr>
          <p:nvPr>
            <p:ph type="sldNum" sz="quarter" idx="12"/>
          </p:nvPr>
        </p:nvSpPr>
        <p:spPr/>
        <p:txBody>
          <a:bodyPr rtlCol="0"/>
          <a:lstStyle/>
          <a:p>
            <a:pPr rtl="0"/>
            <a:fld id="{9CD8D479-8942-46E8-A226-A4E01F7A105C}" type="slidenum">
              <a:rPr lang="pl-PL" smtClean="0"/>
              <a:t>5</a:t>
            </a:fld>
            <a:endParaRPr lang="pl-PL" dirty="0"/>
          </a:p>
        </p:txBody>
      </p:sp>
      <p:sp>
        <p:nvSpPr>
          <p:cNvPr id="5" name="Data — symbol zastępczy 4"/>
          <p:cNvSpPr>
            <a:spLocks noGrp="1"/>
          </p:cNvSpPr>
          <p:nvPr>
            <p:ph type="dt" sz="half" idx="10"/>
          </p:nvPr>
        </p:nvSpPr>
        <p:spPr/>
        <p:txBody>
          <a:bodyPr rtlCol="0"/>
          <a:lstStyle/>
          <a:p>
            <a:pPr rtl="0"/>
            <a:r>
              <a:rPr lang="pl-PL"/>
              <a:t>10-09-2021</a:t>
            </a:r>
            <a:endParaRPr lang="pl-PL" dirty="0"/>
          </a:p>
        </p:txBody>
      </p:sp>
      <p:sp>
        <p:nvSpPr>
          <p:cNvPr id="7" name="Stopka — symbol zastępczy 5">
            <a:extLst>
              <a:ext uri="{FF2B5EF4-FFF2-40B4-BE49-F238E27FC236}">
                <a16:creationId xmlns:a16="http://schemas.microsoft.com/office/drawing/2014/main" id="{A1796221-A5FE-4FF8-92B9-D7F6187CEFEA}"/>
              </a:ext>
            </a:extLst>
          </p:cNvPr>
          <p:cNvSpPr>
            <a:spLocks noGrp="1"/>
          </p:cNvSpPr>
          <p:nvPr>
            <p:ph type="ftr" sz="quarter" idx="11"/>
          </p:nvPr>
        </p:nvSpPr>
        <p:spPr>
          <a:xfrm>
            <a:off x="1637716" y="6629400"/>
            <a:ext cx="9144259" cy="228600"/>
          </a:xfrm>
        </p:spPr>
        <p:txBody>
          <a:bodyPr rtlCol="0"/>
          <a:lstStyle/>
          <a:p>
            <a:pPr rtl="0"/>
            <a:r>
              <a:rPr lang="pl-PL"/>
              <a:t>Tykocin</a:t>
            </a:r>
            <a:endParaRPr lang="pl-PL" dirty="0"/>
          </a:p>
        </p:txBody>
      </p:sp>
    </p:spTree>
    <p:extLst>
      <p:ext uri="{BB962C8B-B14F-4D97-AF65-F5344CB8AC3E}">
        <p14:creationId xmlns:p14="http://schemas.microsoft.com/office/powerpoint/2010/main" val="5608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3212" y="276087"/>
            <a:ext cx="9698763" cy="1183566"/>
          </a:xfrm>
        </p:spPr>
        <p:txBody>
          <a:bodyPr rtlCol="0"/>
          <a:lstStyle/>
          <a:p>
            <a:pPr rtl="0"/>
            <a:r>
              <a:rPr lang="pl-PL" dirty="0"/>
              <a:t>Od czego zależy mała retencja wodna?</a:t>
            </a:r>
          </a:p>
        </p:txBody>
      </p:sp>
      <p:sp>
        <p:nvSpPr>
          <p:cNvPr id="3" name="Zawartość — symbol zastępczy 2"/>
          <p:cNvSpPr>
            <a:spLocks noGrp="1"/>
          </p:cNvSpPr>
          <p:nvPr>
            <p:ph idx="1"/>
          </p:nvPr>
        </p:nvSpPr>
        <p:spPr>
          <a:xfrm>
            <a:off x="984739" y="1566001"/>
            <a:ext cx="10470200" cy="4620682"/>
          </a:xfrm>
        </p:spPr>
        <p:txBody>
          <a:bodyPr rtlCol="0">
            <a:noAutofit/>
          </a:bodyPr>
          <a:lstStyle/>
          <a:p>
            <a:pPr marL="0" indent="0" algn="just">
              <a:buNone/>
            </a:pPr>
            <a:r>
              <a:rPr lang="pl-PL" sz="2000" dirty="0"/>
              <a:t>Budowa geologiczna podłoża ma wielkie znaczenie w kształtowaniu małej retencji szczególnie, jeśli weźmiemy pod uwagę fakt, że duża część wody zatrzymywana jest właśnie w gruncie. Niektóre z nich, jak piaski czy żwiry są dobrze przepuszczalne - woda szybko wsiąka w głąb profilu i zasila wody podziemne. Na gruntach słabo i całkowicie nieprzepuszczalnych, tj. gliny, iły, mała retencja gruntowa zostaje szybciej wypełniona, co sprzyja szybszemu spływowi wód opadowych i roztopowych.</a:t>
            </a:r>
          </a:p>
          <a:p>
            <a:pPr marL="0" indent="0">
              <a:buNone/>
            </a:pPr>
            <a:r>
              <a:rPr lang="pl-PL" sz="2000" b="1" dirty="0"/>
              <a:t>Do czynników antropogenicznych, czyli wynikających z działalności człowieka, które kształtują retencję należą:</a:t>
            </a:r>
          </a:p>
          <a:p>
            <a:pPr marL="365125" indent="-365125">
              <a:buClr>
                <a:schemeClr val="accent1">
                  <a:lumMod val="75000"/>
                </a:schemeClr>
              </a:buClr>
              <a:buFont typeface="Wingdings" panose="05000000000000000000" pitchFamily="2" charset="2"/>
              <a:buChar char="Ø"/>
              <a:tabLst>
                <a:tab pos="365125" algn="l"/>
              </a:tabLst>
            </a:pPr>
            <a:r>
              <a:rPr lang="pl-PL" sz="2000" dirty="0"/>
              <a:t>użytkowanie terenu,</a:t>
            </a:r>
          </a:p>
          <a:p>
            <a:pPr marL="365125" indent="-365125">
              <a:buClr>
                <a:schemeClr val="accent1">
                  <a:lumMod val="75000"/>
                </a:schemeClr>
              </a:buClr>
              <a:buFont typeface="Wingdings" panose="05000000000000000000" pitchFamily="2" charset="2"/>
              <a:buChar char="Ø"/>
              <a:tabLst>
                <a:tab pos="365125" algn="l"/>
              </a:tabLst>
            </a:pPr>
            <a:r>
              <a:rPr lang="pl-PL" sz="2000" dirty="0"/>
              <a:t>agrotechnika,</a:t>
            </a:r>
          </a:p>
          <a:p>
            <a:pPr marL="365125" indent="-365125">
              <a:buClr>
                <a:schemeClr val="accent1">
                  <a:lumMod val="75000"/>
                </a:schemeClr>
              </a:buClr>
              <a:buFont typeface="Wingdings" panose="05000000000000000000" pitchFamily="2" charset="2"/>
              <a:buChar char="Ø"/>
              <a:tabLst>
                <a:tab pos="365125" algn="l"/>
              </a:tabLst>
            </a:pPr>
            <a:r>
              <a:rPr lang="pl-PL" sz="2000" dirty="0"/>
              <a:t>zabudowa hydrotechniczna,</a:t>
            </a:r>
          </a:p>
          <a:p>
            <a:pPr marL="365125" indent="-365125">
              <a:buClr>
                <a:schemeClr val="accent1">
                  <a:lumMod val="75000"/>
                </a:schemeClr>
              </a:buClr>
              <a:buFont typeface="Wingdings" panose="05000000000000000000" pitchFamily="2" charset="2"/>
              <a:buChar char="Ø"/>
              <a:tabLst>
                <a:tab pos="365125" algn="l"/>
              </a:tabLst>
            </a:pPr>
            <a:r>
              <a:rPr lang="pl-PL" sz="2000" dirty="0"/>
              <a:t>melioracje.</a:t>
            </a:r>
          </a:p>
        </p:txBody>
      </p:sp>
      <p:sp>
        <p:nvSpPr>
          <p:cNvPr id="4" name="Numer slajdu — symbol zastępczy 3"/>
          <p:cNvSpPr>
            <a:spLocks noGrp="1"/>
          </p:cNvSpPr>
          <p:nvPr>
            <p:ph type="sldNum" sz="quarter" idx="12"/>
          </p:nvPr>
        </p:nvSpPr>
        <p:spPr/>
        <p:txBody>
          <a:bodyPr rtlCol="0"/>
          <a:lstStyle/>
          <a:p>
            <a:pPr rtl="0"/>
            <a:fld id="{9CD8D479-8942-46E8-A226-A4E01F7A105C}" type="slidenum">
              <a:rPr lang="pl-PL" smtClean="0"/>
              <a:t>6</a:t>
            </a:fld>
            <a:endParaRPr lang="pl-PL" dirty="0"/>
          </a:p>
        </p:txBody>
      </p:sp>
      <p:sp>
        <p:nvSpPr>
          <p:cNvPr id="5" name="Data — symbol zastępczy 4"/>
          <p:cNvSpPr>
            <a:spLocks noGrp="1"/>
          </p:cNvSpPr>
          <p:nvPr>
            <p:ph type="dt" sz="half" idx="10"/>
          </p:nvPr>
        </p:nvSpPr>
        <p:spPr/>
        <p:txBody>
          <a:bodyPr rtlCol="0"/>
          <a:lstStyle/>
          <a:p>
            <a:pPr rtl="0"/>
            <a:r>
              <a:rPr lang="pl-PL"/>
              <a:t>10-09-2021</a:t>
            </a:r>
            <a:endParaRPr lang="pl-PL" dirty="0"/>
          </a:p>
        </p:txBody>
      </p:sp>
      <p:sp>
        <p:nvSpPr>
          <p:cNvPr id="7" name="Stopka — symbol zastępczy 5">
            <a:extLst>
              <a:ext uri="{FF2B5EF4-FFF2-40B4-BE49-F238E27FC236}">
                <a16:creationId xmlns:a16="http://schemas.microsoft.com/office/drawing/2014/main" id="{A1796221-A5FE-4FF8-92B9-D7F6187CEFEA}"/>
              </a:ext>
            </a:extLst>
          </p:cNvPr>
          <p:cNvSpPr>
            <a:spLocks noGrp="1"/>
          </p:cNvSpPr>
          <p:nvPr>
            <p:ph type="ftr" sz="quarter" idx="11"/>
          </p:nvPr>
        </p:nvSpPr>
        <p:spPr>
          <a:xfrm>
            <a:off x="1637716" y="6629400"/>
            <a:ext cx="9144259" cy="228600"/>
          </a:xfrm>
        </p:spPr>
        <p:txBody>
          <a:bodyPr rtlCol="0"/>
          <a:lstStyle/>
          <a:p>
            <a:pPr rtl="0"/>
            <a:r>
              <a:rPr lang="pl-PL"/>
              <a:t>Tykocin</a:t>
            </a:r>
            <a:endParaRPr lang="pl-PL" dirty="0"/>
          </a:p>
        </p:txBody>
      </p:sp>
    </p:spTree>
    <p:extLst>
      <p:ext uri="{BB962C8B-B14F-4D97-AF65-F5344CB8AC3E}">
        <p14:creationId xmlns:p14="http://schemas.microsoft.com/office/powerpoint/2010/main" val="267312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ymbol zastępczy zawartości 18" descr="Obraz zawierający woda, zewnętrzne, drzewo, przyroda&#10;&#10;Opis wygenerowany automatycznie">
            <a:extLst>
              <a:ext uri="{FF2B5EF4-FFF2-40B4-BE49-F238E27FC236}">
                <a16:creationId xmlns:a16="http://schemas.microsoft.com/office/drawing/2014/main" id="{A113AF38-3719-4B6F-A039-1C88E25D078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970262" y="2472925"/>
            <a:ext cx="4198460" cy="2657807"/>
          </a:xfrm>
          <a:prstGeom prst="ellipse">
            <a:avLst/>
          </a:prstGeom>
          <a:solidFill>
            <a:schemeClr val="accent1">
              <a:lumMod val="40000"/>
              <a:lumOff val="60000"/>
            </a:schemeClr>
          </a:solidFill>
          <a:ln w="82550" cap="rnd">
            <a:noFill/>
            <a:prstDash val="solid"/>
          </a:ln>
          <a:effectLst>
            <a:glow>
              <a:schemeClr val="accent1"/>
            </a:glow>
            <a:outerShdw blurRad="127000" algn="bl" rotWithShape="0">
              <a:srgbClr val="000000"/>
            </a:outerShdw>
          </a:effectLst>
          <a:scene3d>
            <a:camera prst="perspectiveFront" fov="5400000"/>
            <a:lightRig rig="threePt" dir="t">
              <a:rot lat="0" lon="0" rev="19200000"/>
            </a:lightRig>
          </a:scene3d>
          <a:sp3d extrusionH="12700" contourW="12700">
            <a:extrusionClr>
              <a:schemeClr val="accent1">
                <a:lumMod val="75000"/>
              </a:schemeClr>
            </a:extrusionClr>
            <a:contourClr>
              <a:schemeClr val="accent1">
                <a:lumMod val="75000"/>
              </a:schemeClr>
            </a:contourClr>
          </a:sp3d>
        </p:spPr>
      </p:pic>
      <p:sp>
        <p:nvSpPr>
          <p:cNvPr id="94" name="Strzałka: w dół 93">
            <a:extLst>
              <a:ext uri="{FF2B5EF4-FFF2-40B4-BE49-F238E27FC236}">
                <a16:creationId xmlns:a16="http://schemas.microsoft.com/office/drawing/2014/main" id="{2D4E09E8-2B1A-4341-9C1A-695D2F8BD66E}"/>
              </a:ext>
            </a:extLst>
          </p:cNvPr>
          <p:cNvSpPr/>
          <p:nvPr/>
        </p:nvSpPr>
        <p:spPr>
          <a:xfrm rot="5400000">
            <a:off x="8168681" y="3209192"/>
            <a:ext cx="500089" cy="952812"/>
          </a:xfrm>
          <a:prstGeom prst="downArrow">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89" name="Strzałka: w dół 88">
            <a:extLst>
              <a:ext uri="{FF2B5EF4-FFF2-40B4-BE49-F238E27FC236}">
                <a16:creationId xmlns:a16="http://schemas.microsoft.com/office/drawing/2014/main" id="{328C27F6-6EDD-42C1-BE8E-7B51AE787CED}"/>
              </a:ext>
            </a:extLst>
          </p:cNvPr>
          <p:cNvSpPr/>
          <p:nvPr/>
        </p:nvSpPr>
        <p:spPr>
          <a:xfrm rot="18656633">
            <a:off x="4679917" y="2150389"/>
            <a:ext cx="500089" cy="782041"/>
          </a:xfrm>
          <a:prstGeom prst="downArrow">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93" name="Strzałka: w dół 92">
            <a:extLst>
              <a:ext uri="{FF2B5EF4-FFF2-40B4-BE49-F238E27FC236}">
                <a16:creationId xmlns:a16="http://schemas.microsoft.com/office/drawing/2014/main" id="{42FE2883-9C99-45A2-AFDE-BAE75A2D301A}"/>
              </a:ext>
            </a:extLst>
          </p:cNvPr>
          <p:cNvSpPr/>
          <p:nvPr/>
        </p:nvSpPr>
        <p:spPr>
          <a:xfrm rot="16200000">
            <a:off x="3636122" y="3272597"/>
            <a:ext cx="500089" cy="952812"/>
          </a:xfrm>
          <a:prstGeom prst="downArrow">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95" name="Strzałka: w dół 94">
            <a:extLst>
              <a:ext uri="{FF2B5EF4-FFF2-40B4-BE49-F238E27FC236}">
                <a16:creationId xmlns:a16="http://schemas.microsoft.com/office/drawing/2014/main" id="{C55215D0-CF44-4807-BF4B-9D98B4B5F930}"/>
              </a:ext>
            </a:extLst>
          </p:cNvPr>
          <p:cNvSpPr/>
          <p:nvPr/>
        </p:nvSpPr>
        <p:spPr>
          <a:xfrm rot="2824089">
            <a:off x="6642358" y="1948007"/>
            <a:ext cx="500089" cy="952812"/>
          </a:xfrm>
          <a:prstGeom prst="downArrow">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96" name="Strzałka: w dół 95">
            <a:extLst>
              <a:ext uri="{FF2B5EF4-FFF2-40B4-BE49-F238E27FC236}">
                <a16:creationId xmlns:a16="http://schemas.microsoft.com/office/drawing/2014/main" id="{690C9B67-AFAB-4C67-89FE-DA84834F7BF5}"/>
              </a:ext>
            </a:extLst>
          </p:cNvPr>
          <p:cNvSpPr/>
          <p:nvPr/>
        </p:nvSpPr>
        <p:spPr>
          <a:xfrm rot="12792849">
            <a:off x="4550005" y="4531438"/>
            <a:ext cx="500089" cy="952812"/>
          </a:xfrm>
          <a:prstGeom prst="downArrow">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97" name="Strzałka: w dół 96">
            <a:extLst>
              <a:ext uri="{FF2B5EF4-FFF2-40B4-BE49-F238E27FC236}">
                <a16:creationId xmlns:a16="http://schemas.microsoft.com/office/drawing/2014/main" id="{14CE1BF3-75F8-4C87-B354-11632EA108CF}"/>
              </a:ext>
            </a:extLst>
          </p:cNvPr>
          <p:cNvSpPr/>
          <p:nvPr/>
        </p:nvSpPr>
        <p:spPr>
          <a:xfrm rot="7909854">
            <a:off x="6981900" y="4512306"/>
            <a:ext cx="500089" cy="952812"/>
          </a:xfrm>
          <a:prstGeom prst="downArrow">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31" name="Prostokąt 30">
            <a:extLst>
              <a:ext uri="{FF2B5EF4-FFF2-40B4-BE49-F238E27FC236}">
                <a16:creationId xmlns:a16="http://schemas.microsoft.com/office/drawing/2014/main" id="{99A91539-76B6-41F7-A665-AFF6A5321352}"/>
              </a:ext>
            </a:extLst>
          </p:cNvPr>
          <p:cNvSpPr/>
          <p:nvPr/>
        </p:nvSpPr>
        <p:spPr>
          <a:xfrm>
            <a:off x="8753471" y="2986635"/>
            <a:ext cx="2576946" cy="12864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24" name="Prostokąt 23">
            <a:extLst>
              <a:ext uri="{FF2B5EF4-FFF2-40B4-BE49-F238E27FC236}">
                <a16:creationId xmlns:a16="http://schemas.microsoft.com/office/drawing/2014/main" id="{738C4CCD-DB1B-4A52-B3A9-C28CE8E3EAF3}"/>
              </a:ext>
            </a:extLst>
          </p:cNvPr>
          <p:cNvSpPr/>
          <p:nvPr/>
        </p:nvSpPr>
        <p:spPr>
          <a:xfrm>
            <a:off x="6916555" y="1032438"/>
            <a:ext cx="2576946" cy="12864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2" name="Tytuł 1"/>
          <p:cNvSpPr>
            <a:spLocks noGrp="1"/>
          </p:cNvSpPr>
          <p:nvPr>
            <p:ph type="title"/>
          </p:nvPr>
        </p:nvSpPr>
        <p:spPr>
          <a:xfrm>
            <a:off x="1417352" y="143728"/>
            <a:ext cx="9371949" cy="773498"/>
          </a:xfrm>
        </p:spPr>
        <p:txBody>
          <a:bodyPr rtlCol="0">
            <a:normAutofit fontScale="90000"/>
          </a:bodyPr>
          <a:lstStyle/>
          <a:p>
            <a:pPr rtl="0"/>
            <a:r>
              <a:rPr lang="pl-PL" sz="3600" dirty="0"/>
              <a:t>Czynniki naturalne wpływające na wielkość retencji</a:t>
            </a:r>
            <a:endParaRPr lang="pl-PL" dirty="0"/>
          </a:p>
        </p:txBody>
      </p:sp>
      <p:sp>
        <p:nvSpPr>
          <p:cNvPr id="5" name="Numer slajdu — symbol zastępczy 4"/>
          <p:cNvSpPr>
            <a:spLocks noGrp="1"/>
          </p:cNvSpPr>
          <p:nvPr>
            <p:ph type="sldNum" sz="quarter" idx="12"/>
          </p:nvPr>
        </p:nvSpPr>
        <p:spPr/>
        <p:txBody>
          <a:bodyPr rtlCol="0"/>
          <a:lstStyle/>
          <a:p>
            <a:pPr rtl="0"/>
            <a:fld id="{9CD8D479-8942-46E8-A226-A4E01F7A105C}" type="slidenum">
              <a:rPr lang="pl-PL" smtClean="0"/>
              <a:t>7</a:t>
            </a:fld>
            <a:endParaRPr lang="pl-PL" dirty="0"/>
          </a:p>
        </p:txBody>
      </p:sp>
      <p:sp>
        <p:nvSpPr>
          <p:cNvPr id="6" name="Data — symbol zastępczy 5"/>
          <p:cNvSpPr>
            <a:spLocks noGrp="1"/>
          </p:cNvSpPr>
          <p:nvPr>
            <p:ph type="dt" sz="half" idx="10"/>
          </p:nvPr>
        </p:nvSpPr>
        <p:spPr/>
        <p:txBody>
          <a:bodyPr rtlCol="0"/>
          <a:lstStyle/>
          <a:p>
            <a:pPr rtl="0"/>
            <a:r>
              <a:rPr lang="pl-PL"/>
              <a:t>10-09-2021</a:t>
            </a:r>
            <a:endParaRPr lang="pl-PL" dirty="0"/>
          </a:p>
        </p:txBody>
      </p:sp>
      <p:sp>
        <p:nvSpPr>
          <p:cNvPr id="7" name="Stopka — symbol zastępczy 6"/>
          <p:cNvSpPr>
            <a:spLocks noGrp="1"/>
          </p:cNvSpPr>
          <p:nvPr>
            <p:ph type="ftr" sz="quarter" idx="11"/>
          </p:nvPr>
        </p:nvSpPr>
        <p:spPr/>
        <p:txBody>
          <a:bodyPr rtlCol="0"/>
          <a:lstStyle/>
          <a:p>
            <a:pPr rtl="0"/>
            <a:r>
              <a:rPr lang="pl-PL"/>
              <a:t>Tykocin</a:t>
            </a:r>
            <a:endParaRPr lang="pl-PL" dirty="0"/>
          </a:p>
        </p:txBody>
      </p:sp>
      <p:sp>
        <p:nvSpPr>
          <p:cNvPr id="23" name="pole tekstowe 22">
            <a:extLst>
              <a:ext uri="{FF2B5EF4-FFF2-40B4-BE49-F238E27FC236}">
                <a16:creationId xmlns:a16="http://schemas.microsoft.com/office/drawing/2014/main" id="{E84F9E37-C6CA-498D-AB80-36230BD453C5}"/>
              </a:ext>
            </a:extLst>
          </p:cNvPr>
          <p:cNvSpPr txBox="1"/>
          <p:nvPr/>
        </p:nvSpPr>
        <p:spPr>
          <a:xfrm>
            <a:off x="7077310" y="1060388"/>
            <a:ext cx="2576945" cy="1231106"/>
          </a:xfrm>
          <a:prstGeom prst="rect">
            <a:avLst/>
          </a:prstGeom>
          <a:noFill/>
        </p:spPr>
        <p:txBody>
          <a:bodyPr wrap="square" rtlCol="0">
            <a:spAutoFit/>
          </a:bodyPr>
          <a:lstStyle/>
          <a:p>
            <a:r>
              <a:rPr lang="pl-PL" dirty="0">
                <a:solidFill>
                  <a:schemeClr val="accent1">
                    <a:lumMod val="75000"/>
                  </a:schemeClr>
                </a:solidFill>
              </a:rPr>
              <a:t>Budowa geologiczna</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Przepuszczalność.</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Wodonośność, </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Prędkość filtracji,</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Baza erozyjna cieku.</a:t>
            </a:r>
          </a:p>
        </p:txBody>
      </p:sp>
      <p:sp>
        <p:nvSpPr>
          <p:cNvPr id="27" name="Prostokąt 26">
            <a:extLst>
              <a:ext uri="{FF2B5EF4-FFF2-40B4-BE49-F238E27FC236}">
                <a16:creationId xmlns:a16="http://schemas.microsoft.com/office/drawing/2014/main" id="{F8D76E49-9BAC-480B-937F-D3202FAFEFE4}"/>
              </a:ext>
            </a:extLst>
          </p:cNvPr>
          <p:cNvSpPr/>
          <p:nvPr/>
        </p:nvSpPr>
        <p:spPr>
          <a:xfrm>
            <a:off x="2253093" y="1088044"/>
            <a:ext cx="2576946" cy="12864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28" name="Prostokąt 27">
            <a:extLst>
              <a:ext uri="{FF2B5EF4-FFF2-40B4-BE49-F238E27FC236}">
                <a16:creationId xmlns:a16="http://schemas.microsoft.com/office/drawing/2014/main" id="{F8DF9B6E-2777-4961-AFC9-CF9DD7C5ED4C}"/>
              </a:ext>
            </a:extLst>
          </p:cNvPr>
          <p:cNvSpPr/>
          <p:nvPr/>
        </p:nvSpPr>
        <p:spPr>
          <a:xfrm>
            <a:off x="953734" y="3065151"/>
            <a:ext cx="2576946" cy="13990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29" name="Prostokąt 28">
            <a:extLst>
              <a:ext uri="{FF2B5EF4-FFF2-40B4-BE49-F238E27FC236}">
                <a16:creationId xmlns:a16="http://schemas.microsoft.com/office/drawing/2014/main" id="{EA654578-1EA2-46CB-9D77-846F7429F208}"/>
              </a:ext>
            </a:extLst>
          </p:cNvPr>
          <p:cNvSpPr/>
          <p:nvPr/>
        </p:nvSpPr>
        <p:spPr>
          <a:xfrm>
            <a:off x="2081123" y="5202902"/>
            <a:ext cx="2576946" cy="12864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30" name="Prostokąt 29">
            <a:extLst>
              <a:ext uri="{FF2B5EF4-FFF2-40B4-BE49-F238E27FC236}">
                <a16:creationId xmlns:a16="http://schemas.microsoft.com/office/drawing/2014/main" id="{D5B3F631-5319-4F98-9E4F-DA8E3E66DAEB}"/>
              </a:ext>
            </a:extLst>
          </p:cNvPr>
          <p:cNvSpPr/>
          <p:nvPr/>
        </p:nvSpPr>
        <p:spPr>
          <a:xfrm>
            <a:off x="7407050" y="5272915"/>
            <a:ext cx="2576946" cy="12864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32" name="pole tekstowe 31">
            <a:extLst>
              <a:ext uri="{FF2B5EF4-FFF2-40B4-BE49-F238E27FC236}">
                <a16:creationId xmlns:a16="http://schemas.microsoft.com/office/drawing/2014/main" id="{449B70FF-FA04-49DB-921C-7500375D585E}"/>
              </a:ext>
            </a:extLst>
          </p:cNvPr>
          <p:cNvSpPr txBox="1"/>
          <p:nvPr/>
        </p:nvSpPr>
        <p:spPr>
          <a:xfrm>
            <a:off x="8825104" y="3287284"/>
            <a:ext cx="2535794" cy="800219"/>
          </a:xfrm>
          <a:prstGeom prst="rect">
            <a:avLst/>
          </a:prstGeom>
          <a:noFill/>
        </p:spPr>
        <p:txBody>
          <a:bodyPr wrap="square" rtlCol="0">
            <a:spAutoFit/>
          </a:bodyPr>
          <a:lstStyle/>
          <a:p>
            <a:r>
              <a:rPr lang="pl-PL" dirty="0">
                <a:solidFill>
                  <a:schemeClr val="accent1">
                    <a:lumMod val="75000"/>
                  </a:schemeClr>
                </a:solidFill>
              </a:rPr>
              <a:t>Gleba</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Przepuszczalność.</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Pojemność wodna.</a:t>
            </a:r>
          </a:p>
        </p:txBody>
      </p:sp>
      <p:sp>
        <p:nvSpPr>
          <p:cNvPr id="33" name="pole tekstowe 32">
            <a:extLst>
              <a:ext uri="{FF2B5EF4-FFF2-40B4-BE49-F238E27FC236}">
                <a16:creationId xmlns:a16="http://schemas.microsoft.com/office/drawing/2014/main" id="{1A101EBA-A296-4056-B0B7-E6BF2FAAB65A}"/>
              </a:ext>
            </a:extLst>
          </p:cNvPr>
          <p:cNvSpPr txBox="1"/>
          <p:nvPr/>
        </p:nvSpPr>
        <p:spPr>
          <a:xfrm>
            <a:off x="2265366" y="1076929"/>
            <a:ext cx="2682069" cy="1231106"/>
          </a:xfrm>
          <a:prstGeom prst="rect">
            <a:avLst/>
          </a:prstGeom>
          <a:noFill/>
        </p:spPr>
        <p:txBody>
          <a:bodyPr wrap="square" rtlCol="0">
            <a:spAutoFit/>
          </a:bodyPr>
          <a:lstStyle/>
          <a:p>
            <a:r>
              <a:rPr lang="pl-PL" dirty="0">
                <a:solidFill>
                  <a:schemeClr val="accent1">
                    <a:lumMod val="75000"/>
                  </a:schemeClr>
                </a:solidFill>
              </a:rPr>
              <a:t>Rzeźba terenu</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Kształt zlewni.</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Nachylenie stoków, </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Gęstość i układ sieci rzecznej,</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Spadek cieku.</a:t>
            </a:r>
          </a:p>
        </p:txBody>
      </p:sp>
      <p:sp>
        <p:nvSpPr>
          <p:cNvPr id="34" name="pole tekstowe 33">
            <a:extLst>
              <a:ext uri="{FF2B5EF4-FFF2-40B4-BE49-F238E27FC236}">
                <a16:creationId xmlns:a16="http://schemas.microsoft.com/office/drawing/2014/main" id="{135B086A-9C94-417B-A540-8ECBD6B619B9}"/>
              </a:ext>
            </a:extLst>
          </p:cNvPr>
          <p:cNvSpPr txBox="1"/>
          <p:nvPr/>
        </p:nvSpPr>
        <p:spPr>
          <a:xfrm>
            <a:off x="953732" y="3025752"/>
            <a:ext cx="2576946" cy="1446550"/>
          </a:xfrm>
          <a:prstGeom prst="rect">
            <a:avLst/>
          </a:prstGeom>
          <a:noFill/>
        </p:spPr>
        <p:txBody>
          <a:bodyPr wrap="square" rtlCol="0">
            <a:spAutoFit/>
          </a:bodyPr>
          <a:lstStyle/>
          <a:p>
            <a:r>
              <a:rPr lang="pl-PL" dirty="0">
                <a:solidFill>
                  <a:schemeClr val="accent1">
                    <a:lumMod val="75000"/>
                  </a:schemeClr>
                </a:solidFill>
              </a:rPr>
              <a:t>Klimat</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Opady,</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Temperatura powietrza,</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Usłonecznienie,</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Długość okresów bezopadowych.</a:t>
            </a:r>
          </a:p>
        </p:txBody>
      </p:sp>
      <p:sp>
        <p:nvSpPr>
          <p:cNvPr id="35" name="pole tekstowe 34">
            <a:extLst>
              <a:ext uri="{FF2B5EF4-FFF2-40B4-BE49-F238E27FC236}">
                <a16:creationId xmlns:a16="http://schemas.microsoft.com/office/drawing/2014/main" id="{A4BD0691-72C3-428C-9A2C-BB00C955B7E0}"/>
              </a:ext>
            </a:extLst>
          </p:cNvPr>
          <p:cNvSpPr txBox="1"/>
          <p:nvPr/>
        </p:nvSpPr>
        <p:spPr>
          <a:xfrm>
            <a:off x="2151135" y="5230584"/>
            <a:ext cx="2576945" cy="1231106"/>
          </a:xfrm>
          <a:prstGeom prst="rect">
            <a:avLst/>
          </a:prstGeom>
          <a:noFill/>
        </p:spPr>
        <p:txBody>
          <a:bodyPr wrap="square" rtlCol="0">
            <a:spAutoFit/>
          </a:bodyPr>
          <a:lstStyle/>
          <a:p>
            <a:r>
              <a:rPr lang="pl-PL">
                <a:solidFill>
                  <a:schemeClr val="accent1">
                    <a:lumMod val="75000"/>
                  </a:schemeClr>
                </a:solidFill>
              </a:rPr>
              <a:t>Budowa geologiczna</a:t>
            </a:r>
          </a:p>
          <a:p>
            <a:pPr marL="285750" indent="-285750">
              <a:buClr>
                <a:schemeClr val="accent1">
                  <a:lumMod val="75000"/>
                </a:schemeClr>
              </a:buClr>
              <a:buFont typeface="Wingdings" panose="05000000000000000000" pitchFamily="2" charset="2"/>
              <a:buChar char="§"/>
            </a:pPr>
            <a:r>
              <a:rPr lang="pl-PL" sz="1400">
                <a:solidFill>
                  <a:schemeClr val="accent1">
                    <a:lumMod val="75000"/>
                  </a:schemeClr>
                </a:solidFill>
              </a:rPr>
              <a:t>Przepuszczalność.</a:t>
            </a:r>
          </a:p>
          <a:p>
            <a:pPr marL="285750" indent="-285750">
              <a:buClr>
                <a:schemeClr val="accent1">
                  <a:lumMod val="75000"/>
                </a:schemeClr>
              </a:buClr>
              <a:buFont typeface="Wingdings" panose="05000000000000000000" pitchFamily="2" charset="2"/>
              <a:buChar char="§"/>
            </a:pPr>
            <a:r>
              <a:rPr lang="pl-PL" sz="1400">
                <a:solidFill>
                  <a:schemeClr val="accent1">
                    <a:lumMod val="75000"/>
                  </a:schemeClr>
                </a:solidFill>
              </a:rPr>
              <a:t>Wodonośność, </a:t>
            </a:r>
          </a:p>
          <a:p>
            <a:pPr marL="285750" indent="-285750">
              <a:buClr>
                <a:schemeClr val="accent1">
                  <a:lumMod val="75000"/>
                </a:schemeClr>
              </a:buClr>
              <a:buFont typeface="Wingdings" panose="05000000000000000000" pitchFamily="2" charset="2"/>
              <a:buChar char="§"/>
            </a:pPr>
            <a:r>
              <a:rPr lang="pl-PL" sz="1400">
                <a:solidFill>
                  <a:schemeClr val="accent1">
                    <a:lumMod val="75000"/>
                  </a:schemeClr>
                </a:solidFill>
              </a:rPr>
              <a:t>Prędkość filtracji,</a:t>
            </a:r>
          </a:p>
          <a:p>
            <a:pPr marL="285750" indent="-285750">
              <a:buClr>
                <a:schemeClr val="accent1">
                  <a:lumMod val="75000"/>
                </a:schemeClr>
              </a:buClr>
              <a:buFont typeface="Wingdings" panose="05000000000000000000" pitchFamily="2" charset="2"/>
              <a:buChar char="§"/>
            </a:pPr>
            <a:r>
              <a:rPr lang="pl-PL" sz="1400">
                <a:solidFill>
                  <a:schemeClr val="accent1">
                    <a:lumMod val="75000"/>
                  </a:schemeClr>
                </a:solidFill>
              </a:rPr>
              <a:t>Baza erozyjna cieku.</a:t>
            </a:r>
            <a:endParaRPr lang="pl-PL" sz="1400" dirty="0">
              <a:solidFill>
                <a:schemeClr val="accent1">
                  <a:lumMod val="75000"/>
                </a:schemeClr>
              </a:solidFill>
            </a:endParaRPr>
          </a:p>
        </p:txBody>
      </p:sp>
      <p:sp>
        <p:nvSpPr>
          <p:cNvPr id="36" name="pole tekstowe 35">
            <a:extLst>
              <a:ext uri="{FF2B5EF4-FFF2-40B4-BE49-F238E27FC236}">
                <a16:creationId xmlns:a16="http://schemas.microsoft.com/office/drawing/2014/main" id="{0087C48A-4D63-4E52-ABB3-20B963A9E90B}"/>
              </a:ext>
            </a:extLst>
          </p:cNvPr>
          <p:cNvSpPr txBox="1"/>
          <p:nvPr/>
        </p:nvSpPr>
        <p:spPr>
          <a:xfrm>
            <a:off x="7612636" y="5492755"/>
            <a:ext cx="2576945" cy="800219"/>
          </a:xfrm>
          <a:prstGeom prst="rect">
            <a:avLst/>
          </a:prstGeom>
          <a:noFill/>
        </p:spPr>
        <p:txBody>
          <a:bodyPr wrap="square" rtlCol="0">
            <a:spAutoFit/>
          </a:bodyPr>
          <a:lstStyle/>
          <a:p>
            <a:r>
              <a:rPr lang="pl-PL" dirty="0">
                <a:solidFill>
                  <a:schemeClr val="accent1">
                    <a:lumMod val="75000"/>
                  </a:schemeClr>
                </a:solidFill>
              </a:rPr>
              <a:t>Wody:</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Jeziora.</a:t>
            </a:r>
          </a:p>
          <a:p>
            <a:pPr marL="285750" indent="-285750">
              <a:buClr>
                <a:schemeClr val="accent1">
                  <a:lumMod val="75000"/>
                </a:schemeClr>
              </a:buClr>
              <a:buFont typeface="Wingdings" panose="05000000000000000000" pitchFamily="2" charset="2"/>
              <a:buChar char="§"/>
            </a:pPr>
            <a:r>
              <a:rPr lang="pl-PL" sz="1400" dirty="0">
                <a:solidFill>
                  <a:schemeClr val="accent1">
                    <a:lumMod val="75000"/>
                  </a:schemeClr>
                </a:solidFill>
              </a:rPr>
              <a:t>Tereny podmokłe.</a:t>
            </a:r>
          </a:p>
        </p:txBody>
      </p:sp>
      <p:grpSp>
        <p:nvGrpSpPr>
          <p:cNvPr id="50" name="Grupa 49">
            <a:extLst>
              <a:ext uri="{FF2B5EF4-FFF2-40B4-BE49-F238E27FC236}">
                <a16:creationId xmlns:a16="http://schemas.microsoft.com/office/drawing/2014/main" id="{F665E2A2-006A-4248-AFBC-0E53C1600A63}"/>
              </a:ext>
            </a:extLst>
          </p:cNvPr>
          <p:cNvGrpSpPr/>
          <p:nvPr/>
        </p:nvGrpSpPr>
        <p:grpSpPr>
          <a:xfrm rot="21114664">
            <a:off x="9863611" y="1692482"/>
            <a:ext cx="590353" cy="1286472"/>
            <a:chOff x="7882483" y="476955"/>
            <a:chExt cx="491033" cy="1461927"/>
          </a:xfrm>
        </p:grpSpPr>
        <p:sp>
          <p:nvSpPr>
            <p:cNvPr id="51" name="Strzałka: w lewo i w prawo 50">
              <a:extLst>
                <a:ext uri="{FF2B5EF4-FFF2-40B4-BE49-F238E27FC236}">
                  <a16:creationId xmlns:a16="http://schemas.microsoft.com/office/drawing/2014/main" id="{4F5A9731-34DB-486D-982B-F9D5DFFF2BD4}"/>
                </a:ext>
              </a:extLst>
            </p:cNvPr>
            <p:cNvSpPr/>
            <p:nvPr/>
          </p:nvSpPr>
          <p:spPr>
            <a:xfrm rot="3600000">
              <a:off x="7397036" y="962402"/>
              <a:ext cx="1461927" cy="491033"/>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Strzałka: w lewo i w prawo 4">
              <a:extLst>
                <a:ext uri="{FF2B5EF4-FFF2-40B4-BE49-F238E27FC236}">
                  <a16:creationId xmlns:a16="http://schemas.microsoft.com/office/drawing/2014/main" id="{B3FCA393-9EEA-4FDF-9DE7-1FA1274FFB72}"/>
                </a:ext>
              </a:extLst>
            </p:cNvPr>
            <p:cNvSpPr txBox="1"/>
            <p:nvPr/>
          </p:nvSpPr>
          <p:spPr>
            <a:xfrm rot="3600000">
              <a:off x="7544346" y="1060609"/>
              <a:ext cx="1167307" cy="294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l-PL" sz="2100" kern="1200"/>
            </a:p>
          </p:txBody>
        </p:sp>
      </p:grpSp>
      <p:grpSp>
        <p:nvGrpSpPr>
          <p:cNvPr id="68" name="Grupa 67">
            <a:extLst>
              <a:ext uri="{FF2B5EF4-FFF2-40B4-BE49-F238E27FC236}">
                <a16:creationId xmlns:a16="http://schemas.microsoft.com/office/drawing/2014/main" id="{532F04E7-CF3B-4FB4-9C61-61FE2E9A8019}"/>
              </a:ext>
            </a:extLst>
          </p:cNvPr>
          <p:cNvGrpSpPr/>
          <p:nvPr/>
        </p:nvGrpSpPr>
        <p:grpSpPr>
          <a:xfrm>
            <a:off x="1247051" y="4472302"/>
            <a:ext cx="608570" cy="1267494"/>
            <a:chOff x="7882483" y="476955"/>
            <a:chExt cx="491033" cy="1461927"/>
          </a:xfrm>
        </p:grpSpPr>
        <p:sp>
          <p:nvSpPr>
            <p:cNvPr id="69" name="Strzałka: w lewo i w prawo 68">
              <a:extLst>
                <a:ext uri="{FF2B5EF4-FFF2-40B4-BE49-F238E27FC236}">
                  <a16:creationId xmlns:a16="http://schemas.microsoft.com/office/drawing/2014/main" id="{19586759-251C-4878-9253-E43E053173FE}"/>
                </a:ext>
              </a:extLst>
            </p:cNvPr>
            <p:cNvSpPr/>
            <p:nvPr/>
          </p:nvSpPr>
          <p:spPr>
            <a:xfrm rot="3600000">
              <a:off x="7397036" y="962402"/>
              <a:ext cx="1461927" cy="491033"/>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0" name="Strzałka: w lewo i w prawo 4">
              <a:extLst>
                <a:ext uri="{FF2B5EF4-FFF2-40B4-BE49-F238E27FC236}">
                  <a16:creationId xmlns:a16="http://schemas.microsoft.com/office/drawing/2014/main" id="{739BB2AA-4D58-44FF-B9D1-78A6E50C55FE}"/>
                </a:ext>
              </a:extLst>
            </p:cNvPr>
            <p:cNvSpPr txBox="1"/>
            <p:nvPr/>
          </p:nvSpPr>
          <p:spPr>
            <a:xfrm rot="3600000">
              <a:off x="7544346" y="1060609"/>
              <a:ext cx="1167307" cy="294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l-PL" sz="2100" kern="1200"/>
            </a:p>
          </p:txBody>
        </p:sp>
      </p:grpSp>
      <p:grpSp>
        <p:nvGrpSpPr>
          <p:cNvPr id="71" name="Grupa 70">
            <a:extLst>
              <a:ext uri="{FF2B5EF4-FFF2-40B4-BE49-F238E27FC236}">
                <a16:creationId xmlns:a16="http://schemas.microsoft.com/office/drawing/2014/main" id="{1C035E37-913F-40EE-8B70-ABC8DFA159D4}"/>
              </a:ext>
            </a:extLst>
          </p:cNvPr>
          <p:cNvGrpSpPr/>
          <p:nvPr/>
        </p:nvGrpSpPr>
        <p:grpSpPr>
          <a:xfrm rot="4691023">
            <a:off x="1371765" y="1815134"/>
            <a:ext cx="590353" cy="1286472"/>
            <a:chOff x="7882483" y="476955"/>
            <a:chExt cx="491033" cy="1461927"/>
          </a:xfrm>
        </p:grpSpPr>
        <p:sp>
          <p:nvSpPr>
            <p:cNvPr id="72" name="Strzałka: w lewo i w prawo 71">
              <a:extLst>
                <a:ext uri="{FF2B5EF4-FFF2-40B4-BE49-F238E27FC236}">
                  <a16:creationId xmlns:a16="http://schemas.microsoft.com/office/drawing/2014/main" id="{3C2F520F-98AC-4D66-B494-484D852B18F0}"/>
                </a:ext>
              </a:extLst>
            </p:cNvPr>
            <p:cNvSpPr/>
            <p:nvPr/>
          </p:nvSpPr>
          <p:spPr>
            <a:xfrm rot="3600000">
              <a:off x="7397036" y="962402"/>
              <a:ext cx="1461927" cy="491033"/>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3" name="Strzałka: w lewo i w prawo 4">
              <a:extLst>
                <a:ext uri="{FF2B5EF4-FFF2-40B4-BE49-F238E27FC236}">
                  <a16:creationId xmlns:a16="http://schemas.microsoft.com/office/drawing/2014/main" id="{E1CE6B62-2815-4A82-92F0-46D165B07A2F}"/>
                </a:ext>
              </a:extLst>
            </p:cNvPr>
            <p:cNvSpPr txBox="1"/>
            <p:nvPr/>
          </p:nvSpPr>
          <p:spPr>
            <a:xfrm rot="3600000">
              <a:off x="7544346" y="1060609"/>
              <a:ext cx="1167307" cy="294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l-PL" sz="2100" kern="1200"/>
            </a:p>
          </p:txBody>
        </p:sp>
      </p:grpSp>
      <p:grpSp>
        <p:nvGrpSpPr>
          <p:cNvPr id="80" name="Grupa 79">
            <a:extLst>
              <a:ext uri="{FF2B5EF4-FFF2-40B4-BE49-F238E27FC236}">
                <a16:creationId xmlns:a16="http://schemas.microsoft.com/office/drawing/2014/main" id="{44ADC9C9-6598-478E-9D01-80EF9F12C96F}"/>
              </a:ext>
            </a:extLst>
          </p:cNvPr>
          <p:cNvGrpSpPr/>
          <p:nvPr/>
        </p:nvGrpSpPr>
        <p:grpSpPr>
          <a:xfrm rot="4691023">
            <a:off x="10394239" y="4540862"/>
            <a:ext cx="590353" cy="1286472"/>
            <a:chOff x="7882483" y="476955"/>
            <a:chExt cx="491033" cy="1461927"/>
          </a:xfrm>
        </p:grpSpPr>
        <p:sp>
          <p:nvSpPr>
            <p:cNvPr id="81" name="Strzałka: w lewo i w prawo 80">
              <a:extLst>
                <a:ext uri="{FF2B5EF4-FFF2-40B4-BE49-F238E27FC236}">
                  <a16:creationId xmlns:a16="http://schemas.microsoft.com/office/drawing/2014/main" id="{E48AE059-A9D2-4B1E-8159-82E344FACD71}"/>
                </a:ext>
              </a:extLst>
            </p:cNvPr>
            <p:cNvSpPr/>
            <p:nvPr/>
          </p:nvSpPr>
          <p:spPr>
            <a:xfrm rot="3600000">
              <a:off x="7397036" y="962402"/>
              <a:ext cx="1461927" cy="491033"/>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2" name="Strzałka: w lewo i w prawo 4">
              <a:extLst>
                <a:ext uri="{FF2B5EF4-FFF2-40B4-BE49-F238E27FC236}">
                  <a16:creationId xmlns:a16="http://schemas.microsoft.com/office/drawing/2014/main" id="{D777A329-1630-4171-BF17-9C508A3C1FE6}"/>
                </a:ext>
              </a:extLst>
            </p:cNvPr>
            <p:cNvSpPr txBox="1"/>
            <p:nvPr/>
          </p:nvSpPr>
          <p:spPr>
            <a:xfrm rot="3600000">
              <a:off x="7544346" y="1060609"/>
              <a:ext cx="1167307" cy="294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l-PL" sz="2100" kern="1200"/>
            </a:p>
          </p:txBody>
        </p:sp>
      </p:grpSp>
      <p:grpSp>
        <p:nvGrpSpPr>
          <p:cNvPr id="83" name="Grupa 82">
            <a:extLst>
              <a:ext uri="{FF2B5EF4-FFF2-40B4-BE49-F238E27FC236}">
                <a16:creationId xmlns:a16="http://schemas.microsoft.com/office/drawing/2014/main" id="{B3D89CFA-0660-4D8B-9209-A72FEB887555}"/>
              </a:ext>
            </a:extLst>
          </p:cNvPr>
          <p:cNvGrpSpPr/>
          <p:nvPr/>
        </p:nvGrpSpPr>
        <p:grpSpPr>
          <a:xfrm rot="7130611">
            <a:off x="5561835" y="1026950"/>
            <a:ext cx="590353" cy="1286472"/>
            <a:chOff x="7882483" y="476955"/>
            <a:chExt cx="491033" cy="1461927"/>
          </a:xfrm>
        </p:grpSpPr>
        <p:sp>
          <p:nvSpPr>
            <p:cNvPr id="84" name="Strzałka: w lewo i w prawo 83">
              <a:extLst>
                <a:ext uri="{FF2B5EF4-FFF2-40B4-BE49-F238E27FC236}">
                  <a16:creationId xmlns:a16="http://schemas.microsoft.com/office/drawing/2014/main" id="{196F50B1-4D36-4E0F-A3F2-17DA0D89F6BC}"/>
                </a:ext>
              </a:extLst>
            </p:cNvPr>
            <p:cNvSpPr/>
            <p:nvPr/>
          </p:nvSpPr>
          <p:spPr>
            <a:xfrm rot="3600000">
              <a:off x="7397036" y="962402"/>
              <a:ext cx="1461927" cy="491033"/>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5" name="Strzałka: w lewo i w prawo 4">
              <a:extLst>
                <a:ext uri="{FF2B5EF4-FFF2-40B4-BE49-F238E27FC236}">
                  <a16:creationId xmlns:a16="http://schemas.microsoft.com/office/drawing/2014/main" id="{485FF752-58D6-4444-8AD5-D266E7766431}"/>
                </a:ext>
              </a:extLst>
            </p:cNvPr>
            <p:cNvSpPr txBox="1"/>
            <p:nvPr/>
          </p:nvSpPr>
          <p:spPr>
            <a:xfrm rot="3600000">
              <a:off x="7544346" y="1060609"/>
              <a:ext cx="1167307" cy="294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l-PL" sz="2100" kern="1200"/>
            </a:p>
          </p:txBody>
        </p:sp>
      </p:grpSp>
      <p:grpSp>
        <p:nvGrpSpPr>
          <p:cNvPr id="86" name="Grupa 85">
            <a:extLst>
              <a:ext uri="{FF2B5EF4-FFF2-40B4-BE49-F238E27FC236}">
                <a16:creationId xmlns:a16="http://schemas.microsoft.com/office/drawing/2014/main" id="{41B0C3FC-5845-4FB3-AC64-447C102796C0}"/>
              </a:ext>
            </a:extLst>
          </p:cNvPr>
          <p:cNvGrpSpPr/>
          <p:nvPr/>
        </p:nvGrpSpPr>
        <p:grpSpPr>
          <a:xfrm rot="7130611">
            <a:off x="5679001" y="5458008"/>
            <a:ext cx="590353" cy="1286472"/>
            <a:chOff x="7882483" y="476955"/>
            <a:chExt cx="491033" cy="1461927"/>
          </a:xfrm>
        </p:grpSpPr>
        <p:sp>
          <p:nvSpPr>
            <p:cNvPr id="87" name="Strzałka: w lewo i w prawo 86">
              <a:extLst>
                <a:ext uri="{FF2B5EF4-FFF2-40B4-BE49-F238E27FC236}">
                  <a16:creationId xmlns:a16="http://schemas.microsoft.com/office/drawing/2014/main" id="{44216C3E-739D-462A-A46D-ADC2007E8C73}"/>
                </a:ext>
              </a:extLst>
            </p:cNvPr>
            <p:cNvSpPr/>
            <p:nvPr/>
          </p:nvSpPr>
          <p:spPr>
            <a:xfrm rot="3600000">
              <a:off x="7397036" y="962402"/>
              <a:ext cx="1461927" cy="491033"/>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8" name="Strzałka: w lewo i w prawo 4">
              <a:extLst>
                <a:ext uri="{FF2B5EF4-FFF2-40B4-BE49-F238E27FC236}">
                  <a16:creationId xmlns:a16="http://schemas.microsoft.com/office/drawing/2014/main" id="{D50612EA-338C-4500-8886-761E0408063D}"/>
                </a:ext>
              </a:extLst>
            </p:cNvPr>
            <p:cNvSpPr txBox="1"/>
            <p:nvPr/>
          </p:nvSpPr>
          <p:spPr>
            <a:xfrm rot="3600000">
              <a:off x="7544346" y="1060609"/>
              <a:ext cx="1167307" cy="294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l-PL" sz="2100" kern="1200"/>
            </a:p>
          </p:txBody>
        </p:sp>
      </p:grpSp>
    </p:spTree>
    <p:extLst>
      <p:ext uri="{BB962C8B-B14F-4D97-AF65-F5344CB8AC3E}">
        <p14:creationId xmlns:p14="http://schemas.microsoft.com/office/powerpoint/2010/main" val="12907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E9AE24-9BF9-441A-AD4A-BA3CD079806B}"/>
              </a:ext>
            </a:extLst>
          </p:cNvPr>
          <p:cNvSpPr>
            <a:spLocks noGrp="1"/>
          </p:cNvSpPr>
          <p:nvPr>
            <p:ph type="title"/>
          </p:nvPr>
        </p:nvSpPr>
        <p:spPr>
          <a:xfrm>
            <a:off x="997528" y="276087"/>
            <a:ext cx="9784447" cy="1183566"/>
          </a:xfrm>
        </p:spPr>
        <p:txBody>
          <a:bodyPr>
            <a:normAutofit/>
          </a:bodyPr>
          <a:lstStyle/>
          <a:p>
            <a:pPr algn="ctr"/>
            <a:r>
              <a:rPr lang="pl-PL" sz="4400" dirty="0"/>
              <a:t>Od czego zależy mała retencja wodna?</a:t>
            </a:r>
          </a:p>
        </p:txBody>
      </p:sp>
      <p:sp>
        <p:nvSpPr>
          <p:cNvPr id="3" name="Symbol zastępczy zawartości 2">
            <a:extLst>
              <a:ext uri="{FF2B5EF4-FFF2-40B4-BE49-F238E27FC236}">
                <a16:creationId xmlns:a16="http://schemas.microsoft.com/office/drawing/2014/main" id="{BD38B300-57AE-423B-822F-E7171D5CB20A}"/>
              </a:ext>
            </a:extLst>
          </p:cNvPr>
          <p:cNvSpPr>
            <a:spLocks noGrp="1"/>
          </p:cNvSpPr>
          <p:nvPr>
            <p:ph idx="1"/>
          </p:nvPr>
        </p:nvSpPr>
        <p:spPr>
          <a:xfrm>
            <a:off x="997528" y="1566001"/>
            <a:ext cx="10407534" cy="4620682"/>
          </a:xfrm>
        </p:spPr>
        <p:txBody>
          <a:bodyPr>
            <a:normAutofit fontScale="92500" lnSpcReduction="20000"/>
          </a:bodyPr>
          <a:lstStyle/>
          <a:p>
            <a:pPr marL="0" indent="0" algn="just">
              <a:lnSpc>
                <a:spcPct val="110000"/>
              </a:lnSpc>
              <a:buNone/>
            </a:pPr>
            <a:r>
              <a:rPr lang="pl-PL" sz="2000" dirty="0"/>
              <a:t>Człowiek zagospodarowując teren dla swoich potrzeb, przekształca go zmieniając dotychczasowe stosunki wodne. </a:t>
            </a:r>
          </a:p>
          <a:p>
            <a:pPr marL="0" indent="0" algn="just">
              <a:lnSpc>
                <a:spcPct val="110000"/>
              </a:lnSpc>
              <a:buNone/>
            </a:pPr>
            <a:r>
              <a:rPr lang="pl-PL" sz="2000" dirty="0"/>
              <a:t>Tereny zabudowane cechują się znacznym udziałem powierzchni utwardzonych, pokrytych brukiem lub asfaltem, a więc praktycznie nieprzepuszczalnych. Ten sposób zagospodarowania nie przyczynia się do zatrzymania wody w otoczeniu, a wręcz przeciwnie: sprzyja szybkiemu odpływowi wód opadowych lub roztopowych bezpośrednio do odbiornika. </a:t>
            </a:r>
          </a:p>
          <a:p>
            <a:pPr marL="0" indent="0" algn="just">
              <a:lnSpc>
                <a:spcPct val="110000"/>
              </a:lnSpc>
              <a:buNone/>
            </a:pPr>
            <a:r>
              <a:rPr lang="pl-PL" sz="2000" dirty="0"/>
              <a:t>Taki mechanizm coraz częściej prowadzi do występowania gwałtownych wezbrań powodujących powodzie o wielkiej skali zniszczeń na obszarach, gdzie do tej pory takiego zjawiska nie obserwowano lub miało ono wyraźnie łagodniejszy przebieg.</a:t>
            </a:r>
          </a:p>
          <a:p>
            <a:pPr marL="0" indent="0" algn="just">
              <a:lnSpc>
                <a:spcPct val="110000"/>
              </a:lnSpc>
              <a:buNone/>
            </a:pPr>
            <a:r>
              <a:rPr lang="pl-PL" sz="2000" dirty="0"/>
              <a:t>Właściwe zabiegi agrotechniczne wpływają korzystnie na zwiększenie małej retencji. </a:t>
            </a:r>
          </a:p>
          <a:p>
            <a:pPr marL="0" indent="0" algn="just">
              <a:lnSpc>
                <a:spcPct val="110000"/>
              </a:lnSpc>
              <a:buNone/>
            </a:pPr>
            <a:r>
              <a:rPr lang="pl-PL" sz="2000" dirty="0"/>
              <a:t>Również zabudowa hydrotechniczna cieków, tj. budowa stopni piętrzących czy zbiorników zwiększa retencję wodną na danym obszarze. Przeprowadzone we właściwy sposób prace melioracyjne także nie będą miały niekorzystnego oddziaływania na stan małej retencji.</a:t>
            </a:r>
          </a:p>
          <a:p>
            <a:pPr marL="0" indent="0">
              <a:lnSpc>
                <a:spcPct val="110000"/>
              </a:lnSpc>
              <a:buNone/>
            </a:pP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dirty="0"/>
          </a:p>
        </p:txBody>
      </p:sp>
      <p:sp>
        <p:nvSpPr>
          <p:cNvPr id="4" name="Symbol zastępczy daty 3">
            <a:extLst>
              <a:ext uri="{FF2B5EF4-FFF2-40B4-BE49-F238E27FC236}">
                <a16:creationId xmlns:a16="http://schemas.microsoft.com/office/drawing/2014/main" id="{27D4201A-B860-42BE-B7AF-C3BFDD4AD746}"/>
              </a:ext>
            </a:extLst>
          </p:cNvPr>
          <p:cNvSpPr>
            <a:spLocks noGrp="1"/>
          </p:cNvSpPr>
          <p:nvPr>
            <p:ph type="dt" sz="half" idx="10"/>
          </p:nvPr>
        </p:nvSpPr>
        <p:spPr/>
        <p:txBody>
          <a:bodyPr/>
          <a:lstStyle/>
          <a:p>
            <a:pPr rtl="0"/>
            <a:r>
              <a:rPr lang="pl-PL" noProof="0"/>
              <a:t>10-09-2021</a:t>
            </a:r>
            <a:endParaRPr lang="pl-PL" noProof="0" dirty="0"/>
          </a:p>
        </p:txBody>
      </p:sp>
      <p:sp>
        <p:nvSpPr>
          <p:cNvPr id="5" name="Symbol zastępczy stopki 4">
            <a:extLst>
              <a:ext uri="{FF2B5EF4-FFF2-40B4-BE49-F238E27FC236}">
                <a16:creationId xmlns:a16="http://schemas.microsoft.com/office/drawing/2014/main" id="{539DAD8F-2B90-4A1D-858D-42A9D26BCCA0}"/>
              </a:ext>
            </a:extLst>
          </p:cNvPr>
          <p:cNvSpPr>
            <a:spLocks noGrp="1"/>
          </p:cNvSpPr>
          <p:nvPr>
            <p:ph type="ftr" sz="quarter" idx="11"/>
          </p:nvPr>
        </p:nvSpPr>
        <p:spPr/>
        <p:txBody>
          <a:bodyPr/>
          <a:lstStyle/>
          <a:p>
            <a:pPr rtl="0"/>
            <a:r>
              <a:rPr lang="pl-PL" noProof="0"/>
              <a:t>Tykocin</a:t>
            </a:r>
            <a:endParaRPr lang="pl-PL" noProof="0" dirty="0"/>
          </a:p>
        </p:txBody>
      </p:sp>
      <p:sp>
        <p:nvSpPr>
          <p:cNvPr id="6" name="Symbol zastępczy numeru slajdu 5">
            <a:extLst>
              <a:ext uri="{FF2B5EF4-FFF2-40B4-BE49-F238E27FC236}">
                <a16:creationId xmlns:a16="http://schemas.microsoft.com/office/drawing/2014/main" id="{2A42762F-2CFF-4AAC-9959-56E991CB6C1F}"/>
              </a:ext>
            </a:extLst>
          </p:cNvPr>
          <p:cNvSpPr>
            <a:spLocks noGrp="1"/>
          </p:cNvSpPr>
          <p:nvPr>
            <p:ph type="sldNum" sz="quarter" idx="12"/>
          </p:nvPr>
        </p:nvSpPr>
        <p:spPr/>
        <p:txBody>
          <a:bodyPr/>
          <a:lstStyle/>
          <a:p>
            <a:pPr rtl="0"/>
            <a:fld id="{9CD8D479-8942-46E8-A226-A4E01F7A105C}" type="slidenum">
              <a:rPr lang="pl-PL" noProof="0" smtClean="0"/>
              <a:t>8</a:t>
            </a:fld>
            <a:endParaRPr lang="pl-PL" noProof="0" dirty="0"/>
          </a:p>
        </p:txBody>
      </p:sp>
    </p:spTree>
    <p:extLst>
      <p:ext uri="{BB962C8B-B14F-4D97-AF65-F5344CB8AC3E}">
        <p14:creationId xmlns:p14="http://schemas.microsoft.com/office/powerpoint/2010/main" val="40948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7A6468-7C6E-4654-B8A5-383DCFABD8EB}"/>
              </a:ext>
            </a:extLst>
          </p:cNvPr>
          <p:cNvSpPr>
            <a:spLocks noGrp="1"/>
          </p:cNvSpPr>
          <p:nvPr>
            <p:ph type="title"/>
          </p:nvPr>
        </p:nvSpPr>
        <p:spPr>
          <a:xfrm>
            <a:off x="1046072" y="381709"/>
            <a:ext cx="10327545" cy="1183566"/>
          </a:xfrm>
        </p:spPr>
        <p:txBody>
          <a:bodyPr>
            <a:normAutofit fontScale="90000"/>
          </a:bodyPr>
          <a:lstStyle/>
          <a:p>
            <a:r>
              <a:rPr lang="pl-PL" sz="4400" dirty="0"/>
              <a:t>Zarastający</a:t>
            </a:r>
            <a:r>
              <a:rPr lang="pl-PL" dirty="0"/>
              <a:t> </a:t>
            </a:r>
            <a:r>
              <a:rPr lang="pl-PL" sz="4400" dirty="0"/>
              <a:t>staw pełni funkcję rezerwuaru wody</a:t>
            </a:r>
          </a:p>
        </p:txBody>
      </p:sp>
      <p:sp>
        <p:nvSpPr>
          <p:cNvPr id="4" name="Symbol zastępczy numeru slajdu 3">
            <a:extLst>
              <a:ext uri="{FF2B5EF4-FFF2-40B4-BE49-F238E27FC236}">
                <a16:creationId xmlns:a16="http://schemas.microsoft.com/office/drawing/2014/main" id="{CDAA40A2-6E79-40B7-80FE-013DF2AF7506}"/>
              </a:ext>
            </a:extLst>
          </p:cNvPr>
          <p:cNvSpPr>
            <a:spLocks noGrp="1"/>
          </p:cNvSpPr>
          <p:nvPr>
            <p:ph type="sldNum" sz="quarter" idx="12"/>
          </p:nvPr>
        </p:nvSpPr>
        <p:spPr/>
        <p:txBody>
          <a:bodyPr/>
          <a:lstStyle/>
          <a:p>
            <a:pPr rtl="0"/>
            <a:fld id="{9CD8D479-8942-46E8-A226-A4E01F7A105C}" type="slidenum">
              <a:rPr lang="pl-PL" noProof="0" smtClean="0"/>
              <a:t>9</a:t>
            </a:fld>
            <a:endParaRPr lang="pl-PL" noProof="0" dirty="0"/>
          </a:p>
        </p:txBody>
      </p:sp>
      <p:sp>
        <p:nvSpPr>
          <p:cNvPr id="5" name="Symbol zastępczy daty 4">
            <a:extLst>
              <a:ext uri="{FF2B5EF4-FFF2-40B4-BE49-F238E27FC236}">
                <a16:creationId xmlns:a16="http://schemas.microsoft.com/office/drawing/2014/main" id="{99C3C40C-E23C-4A0C-9F88-9B69FE007460}"/>
              </a:ext>
            </a:extLst>
          </p:cNvPr>
          <p:cNvSpPr>
            <a:spLocks noGrp="1"/>
          </p:cNvSpPr>
          <p:nvPr>
            <p:ph type="dt" sz="half" idx="10"/>
          </p:nvPr>
        </p:nvSpPr>
        <p:spPr/>
        <p:txBody>
          <a:bodyPr/>
          <a:lstStyle/>
          <a:p>
            <a:pPr rtl="0"/>
            <a:r>
              <a:rPr lang="pl-PL" noProof="0"/>
              <a:t>10-09-2021</a:t>
            </a:r>
            <a:endParaRPr lang="pl-PL" noProof="0" dirty="0"/>
          </a:p>
        </p:txBody>
      </p:sp>
      <p:sp>
        <p:nvSpPr>
          <p:cNvPr id="6" name="Symbol zastępczy stopki 5">
            <a:extLst>
              <a:ext uri="{FF2B5EF4-FFF2-40B4-BE49-F238E27FC236}">
                <a16:creationId xmlns:a16="http://schemas.microsoft.com/office/drawing/2014/main" id="{C9282B27-4B0A-4106-A48C-DD7D0AA03321}"/>
              </a:ext>
            </a:extLst>
          </p:cNvPr>
          <p:cNvSpPr>
            <a:spLocks noGrp="1"/>
          </p:cNvSpPr>
          <p:nvPr>
            <p:ph type="ftr" sz="quarter" idx="11"/>
          </p:nvPr>
        </p:nvSpPr>
        <p:spPr/>
        <p:txBody>
          <a:bodyPr/>
          <a:lstStyle/>
          <a:p>
            <a:pPr rtl="0"/>
            <a:r>
              <a:rPr lang="pl-PL" noProof="0"/>
              <a:t>Tykocin</a:t>
            </a:r>
            <a:endParaRPr lang="pl-PL" noProof="0" dirty="0"/>
          </a:p>
        </p:txBody>
      </p:sp>
      <p:pic>
        <p:nvPicPr>
          <p:cNvPr id="7" name="Symbol zastępczy zawartości 3">
            <a:extLst>
              <a:ext uri="{FF2B5EF4-FFF2-40B4-BE49-F238E27FC236}">
                <a16:creationId xmlns:a16="http://schemas.microsoft.com/office/drawing/2014/main" id="{E56AF1CD-BFC8-44BE-B403-7CFCC4232D5F}"/>
              </a:ext>
            </a:extLst>
          </p:cNvPr>
          <p:cNvPicPr>
            <a:picLocks noGrp="1" noChangeAspect="1"/>
          </p:cNvPicPr>
          <p:nvPr>
            <p:ph idx="1"/>
          </p:nvPr>
        </p:nvPicPr>
        <p:blipFill>
          <a:blip r:embed="rId2"/>
          <a:stretch>
            <a:fillRect/>
          </a:stretch>
        </p:blipFill>
        <p:spPr>
          <a:xfrm>
            <a:off x="3009139" y="1565275"/>
            <a:ext cx="6173722" cy="4621213"/>
          </a:xfrm>
          <a:prstGeom prst="rect">
            <a:avLst/>
          </a:prstGeom>
        </p:spPr>
      </p:pic>
    </p:spTree>
    <p:extLst>
      <p:ext uri="{BB962C8B-B14F-4D97-AF65-F5344CB8AC3E}">
        <p14:creationId xmlns:p14="http://schemas.microsoft.com/office/powerpoint/2010/main" val="8648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kologia 16: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4205_TF03098889.potx" id="{02510745-09FB-4D08-B72B-A460FFB1EE38}" vid="{0A16938A-FFA4-45AB-84E2-029D99237E97}"/>
    </a:ext>
  </a:extLst>
</a:theme>
</file>

<file path=ppt/theme/theme2.xml><?xml version="1.0" encoding="utf-8"?>
<a:theme xmlns:a="http://schemas.openxmlformats.org/drawingml/2006/main" name="Motyw pakietu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themeOverride>
</file>

<file path=docProps/app.xml><?xml version="1.0" encoding="utf-8"?>
<Properties xmlns="http://schemas.openxmlformats.org/officeDocument/2006/extended-properties" xmlns:vt="http://schemas.openxmlformats.org/officeDocument/2006/docPropsVTypes">
  <Template/>
  <TotalTime>136</TotalTime>
  <Words>2421</Words>
  <Application>Microsoft Office PowerPoint</Application>
  <PresentationFormat>Panoramiczny</PresentationFormat>
  <Paragraphs>254</Paragraphs>
  <Slides>22</Slides>
  <Notes>10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Corbel</vt:lpstr>
      <vt:lpstr>Times New Roman</vt:lpstr>
      <vt:lpstr>Wingdings</vt:lpstr>
      <vt:lpstr>Ekologia 16:9</vt:lpstr>
      <vt:lpstr>Mała retencja</vt:lpstr>
      <vt:lpstr>Od czego zależy mała retencja wodna?</vt:lpstr>
      <vt:lpstr>Co nazywamy mała retencją wodną?</vt:lpstr>
      <vt:lpstr>Co nazywamy mała retencją wodną?</vt:lpstr>
      <vt:lpstr>Od czego zależy mała retencja wodna?</vt:lpstr>
      <vt:lpstr>Od czego zależy mała retencja wodna?</vt:lpstr>
      <vt:lpstr>Czynniki naturalne wpływające na wielkość retencji</vt:lpstr>
      <vt:lpstr>Od czego zależy mała retencja wodna?</vt:lpstr>
      <vt:lpstr>Zarastający staw pełni funkcję rezerwuaru wody</vt:lpstr>
      <vt:lpstr>Regulacja rzek nie sprzyja retencji</vt:lpstr>
      <vt:lpstr>Cele małej retencji</vt:lpstr>
      <vt:lpstr>Scenariusze zmian klimatu</vt:lpstr>
      <vt:lpstr>Adaptacja do zmian klimatu w Polsce, konieczne działania</vt:lpstr>
      <vt:lpstr>Wpływ zmian klimatu na bioróżnorodność</vt:lpstr>
      <vt:lpstr>Systemy i metody retencji wody  na obszarach wiejskich </vt:lpstr>
      <vt:lpstr>Systemy i metody retencji wody  na obszarach wiejskich </vt:lpstr>
      <vt:lpstr>Systemy i metody retencji wody  na obszarach wiejskich </vt:lpstr>
      <vt:lpstr>Działania na rzecz naturalnej  małej retencji wodnej  </vt:lpstr>
      <vt:lpstr>Większość działań z zakresu małej retencji wody (NMR) przynosi pozytywne skutki społeczne, ekonomiczne i środowiskowe; najważniejsze z nich to: </vt:lpstr>
      <vt:lpstr>Kto może (powinien) wdrażać program małej retencji </vt:lpstr>
      <vt:lpstr>Podsumowanie</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Mała retencja</dc:title>
  <dc:creator>Ewa Magrel</dc:creator>
  <cp:lastModifiedBy>NAREW4</cp:lastModifiedBy>
  <cp:revision>2</cp:revision>
  <dcterms:created xsi:type="dcterms:W3CDTF">2021-09-06T18:05:02Z</dcterms:created>
  <dcterms:modified xsi:type="dcterms:W3CDTF">2021-09-08T11:39:33Z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